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56" r:id="rId2"/>
    <p:sldId id="277" r:id="rId3"/>
    <p:sldId id="257" r:id="rId4"/>
    <p:sldId id="267" r:id="rId5"/>
    <p:sldId id="299" r:id="rId6"/>
    <p:sldId id="269" r:id="rId7"/>
    <p:sldId id="258" r:id="rId8"/>
    <p:sldId id="272" r:id="rId9"/>
    <p:sldId id="298" r:id="rId10"/>
    <p:sldId id="292" r:id="rId11"/>
    <p:sldId id="293" r:id="rId12"/>
    <p:sldId id="294" r:id="rId13"/>
    <p:sldId id="295" r:id="rId14"/>
    <p:sldId id="296" r:id="rId15"/>
    <p:sldId id="297" r:id="rId16"/>
    <p:sldId id="271" r:id="rId17"/>
    <p:sldId id="283" r:id="rId18"/>
    <p:sldId id="262" r:id="rId19"/>
    <p:sldId id="276" r:id="rId20"/>
    <p:sldId id="260" r:id="rId21"/>
    <p:sldId id="279" r:id="rId22"/>
    <p:sldId id="278" r:id="rId23"/>
    <p:sldId id="273" r:id="rId24"/>
    <p:sldId id="291" r:id="rId25"/>
    <p:sldId id="281" r:id="rId26"/>
    <p:sldId id="280" r:id="rId27"/>
    <p:sldId id="300" r:id="rId28"/>
    <p:sldId id="302" r:id="rId29"/>
    <p:sldId id="282" r:id="rId30"/>
    <p:sldId id="287" r:id="rId31"/>
    <p:sldId id="288" r:id="rId32"/>
    <p:sldId id="289" r:id="rId33"/>
    <p:sldId id="301" r:id="rId34"/>
  </p:sldIdLst>
  <p:sldSz cx="12192000" cy="6858000"/>
  <p:notesSz cx="6858000" cy="182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a, Ricardo" initials="VR" lastIdx="1" clrIdx="0">
    <p:extLst>
      <p:ext uri="{19B8F6BF-5375-455C-9EA6-DF929625EA0E}">
        <p15:presenceInfo xmlns:p15="http://schemas.microsoft.com/office/powerpoint/2012/main" userId="S::rv715@ic.ac.uk::3412c6eb-70f8-4ecc-8922-d23071c998b5" providerId="AD"/>
      </p:ext>
    </p:extLst>
  </p:cmAuthor>
  <p:cmAuthor id="2" name="Ricardo" initials="R" lastIdx="2" clrIdx="1">
    <p:extLst>
      <p:ext uri="{19B8F6BF-5375-455C-9EA6-DF929625EA0E}">
        <p15:presenceInfo xmlns:p15="http://schemas.microsoft.com/office/powerpoint/2012/main" userId="Ric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565"/>
    <a:srgbClr val="00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4BFD5-BF97-B977-F013-B38B2182E10A}" v="2" dt="2018-12-10T19:24:07.194"/>
    <p1510:client id="{7CC1E159-F50D-478E-8C8A-3B4BD1164DE6}" v="7" dt="2018-12-10T19:16:06.928"/>
    <p1510:client id="{9CF899B0-9501-9503-4B10-B8816BE9EE17}" v="156" dt="2018-12-10T18:54:21.850"/>
    <p1510:client id="{BA3AEF40-CCE8-4A76-7E9F-2580CB7E0171}" v="71" dt="2018-12-10T19:20:00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2-08T18:07:34.958" idx="1">
    <p:pos x="7026" y="3384"/>
    <p:text>If the hash funcion is a true random oracle.</p:text>
    <p:extLst>
      <p:ext uri="{C676402C-5697-4E1C-873F-D02D1690AC5C}">
        <p15:threadingInfo xmlns:p15="http://schemas.microsoft.com/office/powerpoint/2012/main" timeZoneBias="-60"/>
      </p:ext>
    </p:extLst>
  </p:cm>
  <p:cm authorId="2" dt="2018-12-08T18:08:17.470" idx="2">
    <p:pos x="7207" y="3043"/>
    <p:text>Challenge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E68B-929F-465F-8CF8-9338F9910FDC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DC15-61A3-4BBC-AA4C-0A0157CD5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38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*block size changed in wallet version 0.8 and ended with a 24-blocks chain split</a:t>
            </a:r>
          </a:p>
          <a:p>
            <a:r>
              <a:rPr lang="en-US"/>
              <a:t>and a successful double-spend attack. Bug was not in Bitcoin protocol, but in database engine. it could have been easily caught by a simple stress test if there was</a:t>
            </a:r>
          </a:p>
          <a:p>
            <a:r>
              <a:rPr lang="en-US"/>
              <a:t>no artificially introduced block size limit.</a:t>
            </a:r>
          </a:p>
          <a:p>
            <a:r>
              <a:rPr lang="en-US"/>
              <a:t>-----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1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All transactions stored in a blockchain, we can not repeat</a:t>
            </a:r>
          </a:p>
          <a:p>
            <a:r>
              <a:rPr lang="en-US">
                <a:cs typeface="Calibri"/>
              </a:rPr>
              <a:t>Network is programmed to accept longest blockchain</a:t>
            </a:r>
          </a:p>
          <a:p>
            <a:r>
              <a:rPr lang="en-US">
                <a:cs typeface="Calibri"/>
              </a:rPr>
              <a:t>How do we stop people from rewriting?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One way – to find an input given the output we have to use brute computation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7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All transactions stored in a blockchain, we can not repeat</a:t>
            </a:r>
          </a:p>
          <a:p>
            <a:r>
              <a:rPr lang="en-US">
                <a:cs typeface="Calibri"/>
              </a:rPr>
              <a:t>Network is programmed to accept longest blockchain</a:t>
            </a:r>
          </a:p>
          <a:p>
            <a:r>
              <a:rPr lang="en-US">
                <a:cs typeface="Calibri"/>
              </a:rPr>
              <a:t>How do we stop people from rewriting?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0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2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Ring signatures are digital signatures that can be executed by any member of a group.</a:t>
            </a:r>
          </a:p>
          <a:p>
            <a:r>
              <a:rPr lang="en-US">
                <a:cs typeface="Calibri"/>
              </a:rPr>
              <a:t>Main feature -&gt; unfeasible to determine who signed</a:t>
            </a:r>
          </a:p>
          <a:p>
            <a:r>
              <a:rPr lang="en-US">
                <a:cs typeface="Calibri"/>
              </a:rPr>
              <a:t>Difference with group signatures are:</a:t>
            </a:r>
          </a:p>
          <a:p>
            <a:pPr marL="400050" lvl="1">
              <a:buFont typeface="Wingdings" panose="020B0604020202020204" pitchFamily="34" charset="0"/>
              <a:buChar char="v"/>
            </a:pPr>
            <a:r>
              <a:rPr lang="en-US" sz="2000">
                <a:cs typeface="Calibri"/>
              </a:rPr>
              <a:t>any group of users can be used as a group without additional setup</a:t>
            </a:r>
          </a:p>
          <a:p>
            <a:pPr marL="400050" lvl="1">
              <a:buFont typeface="Wingdings" panose="020B0604020202020204" pitchFamily="34" charset="0"/>
              <a:buChar char="v"/>
            </a:pPr>
            <a:r>
              <a:rPr lang="en-US" sz="2000">
                <a:cs typeface="Calibri"/>
              </a:rPr>
              <a:t>no way to revoke the anonymity of an individual signature</a:t>
            </a:r>
          </a:p>
          <a:p>
            <a:r>
              <a:rPr lang="en-US">
                <a:cs typeface="Calibri"/>
              </a:rPr>
              <a:t>Ring signature used in </a:t>
            </a:r>
            <a:r>
              <a:rPr lang="en-US" err="1">
                <a:cs typeface="Calibri"/>
              </a:rPr>
              <a:t>CryptoNote</a:t>
            </a:r>
            <a:r>
              <a:rPr lang="en-US">
                <a:cs typeface="Calibri"/>
              </a:rPr>
              <a:t> is a variation of Traceable Ring Signatures, which reveal user after simultaneous signatures under same private key.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5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*Makes ASICS possible</a:t>
            </a:r>
          </a:p>
          <a:p>
            <a:r>
              <a:rPr lang="en-GB"/>
              <a:t>-------</a:t>
            </a:r>
          </a:p>
          <a:p>
            <a:r>
              <a:rPr lang="en-GB"/>
              <a:t>*“functions whose computation time is dominated by the time spent accessing memory”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4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Each solved block went from 50 to 25 BTC</a:t>
            </a:r>
          </a:p>
          <a:p>
            <a:r>
              <a:rPr lang="en-US"/>
              <a:t>* Vulnerable to double spend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DC15-61A3-4BBC-AA4C-0A0157CD5C9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8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6" y="1013478"/>
            <a:ext cx="10755284" cy="685203"/>
          </a:xfrm>
        </p:spPr>
        <p:txBody>
          <a:bodyPr>
            <a:normAutofit/>
          </a:bodyPr>
          <a:lstStyle>
            <a:lvl1pPr>
              <a:defRPr sz="4000">
                <a:latin typeface="Helvetica LT Light" panose="0200040304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7" y="1778925"/>
            <a:ext cx="10630593" cy="4398038"/>
          </a:xfrm>
        </p:spPr>
        <p:txBody>
          <a:bodyPr/>
          <a:lstStyle>
            <a:lvl1pPr>
              <a:defRPr>
                <a:latin typeface="Helvetica LT Light" panose="02000403040000020004" pitchFamily="2" charset="0"/>
              </a:defRPr>
            </a:lvl1pPr>
            <a:lvl2pPr>
              <a:defRPr>
                <a:latin typeface="Helvetica LT Light" panose="02000403040000020004" pitchFamily="2" charset="0"/>
              </a:defRPr>
            </a:lvl2pPr>
            <a:lvl3pPr>
              <a:defRPr>
                <a:latin typeface="Helvetica LT Light" panose="02000403040000020004" pitchFamily="2" charset="0"/>
              </a:defRPr>
            </a:lvl3pPr>
            <a:lvl4pPr>
              <a:defRPr>
                <a:latin typeface="Helvetica LT Light" panose="02000403040000020004" pitchFamily="2" charset="0"/>
              </a:defRPr>
            </a:lvl4pPr>
            <a:lvl5pPr>
              <a:defRPr>
                <a:latin typeface="Helvetica LT Light" panose="020004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208" y="258876"/>
            <a:ext cx="6781800" cy="685203"/>
          </a:xfrm>
        </p:spPr>
        <p:txBody>
          <a:bodyPr>
            <a:normAutofit/>
          </a:bodyPr>
          <a:lstStyle>
            <a:lvl1pPr algn="r">
              <a:defRPr sz="4000">
                <a:latin typeface="Helvetica LT Light" panose="0200040304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7" y="1260629"/>
            <a:ext cx="10630593" cy="4916334"/>
          </a:xfrm>
        </p:spPr>
        <p:txBody>
          <a:bodyPr/>
          <a:lstStyle>
            <a:lvl1pPr>
              <a:defRPr>
                <a:latin typeface="Helvetica LT Light" panose="02000403040000020004" pitchFamily="2" charset="0"/>
              </a:defRPr>
            </a:lvl1pPr>
            <a:lvl2pPr>
              <a:defRPr>
                <a:latin typeface="Helvetica LT Light" panose="02000403040000020004" pitchFamily="2" charset="0"/>
              </a:defRPr>
            </a:lvl2pPr>
            <a:lvl3pPr>
              <a:defRPr>
                <a:latin typeface="Helvetica LT Light" panose="02000403040000020004" pitchFamily="2" charset="0"/>
              </a:defRPr>
            </a:lvl3pPr>
            <a:lvl4pPr>
              <a:defRPr>
                <a:latin typeface="Helvetica LT Light" panose="02000403040000020004" pitchFamily="2" charset="0"/>
              </a:defRPr>
            </a:lvl4pPr>
            <a:lvl5pPr>
              <a:defRPr>
                <a:latin typeface="Helvetica LT Light" panose="020004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208" y="258876"/>
            <a:ext cx="6781800" cy="685203"/>
          </a:xfrm>
        </p:spPr>
        <p:txBody>
          <a:bodyPr>
            <a:normAutofit/>
          </a:bodyPr>
          <a:lstStyle>
            <a:lvl1pPr algn="r">
              <a:defRPr sz="4000">
                <a:latin typeface="Helvetica LT Light" panose="0200040304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7" y="1260629"/>
            <a:ext cx="10630593" cy="4916334"/>
          </a:xfrm>
        </p:spPr>
        <p:txBody>
          <a:bodyPr/>
          <a:lstStyle>
            <a:lvl1pPr>
              <a:defRPr>
                <a:latin typeface="Helvetica LT Light" panose="02000403040000020004" pitchFamily="2" charset="0"/>
              </a:defRPr>
            </a:lvl1pPr>
            <a:lvl2pPr>
              <a:defRPr>
                <a:latin typeface="Helvetica LT Light" panose="02000403040000020004" pitchFamily="2" charset="0"/>
              </a:defRPr>
            </a:lvl2pPr>
            <a:lvl3pPr>
              <a:defRPr>
                <a:latin typeface="Helvetica LT Light" panose="02000403040000020004" pitchFamily="2" charset="0"/>
              </a:defRPr>
            </a:lvl3pPr>
            <a:lvl4pPr>
              <a:defRPr>
                <a:latin typeface="Helvetica LT Light" panose="02000403040000020004" pitchFamily="2" charset="0"/>
              </a:defRPr>
            </a:lvl4pPr>
            <a:lvl5pPr>
              <a:defRPr>
                <a:latin typeface="Helvetica LT Light" panose="020004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43" y="2558848"/>
            <a:ext cx="10515600" cy="2852737"/>
          </a:xfrm>
        </p:spPr>
        <p:txBody>
          <a:bodyPr anchor="b"/>
          <a:lstStyle>
            <a:lvl1pPr>
              <a:defRPr sz="6000">
                <a:latin typeface="Helvetica LT Light" panose="0200040304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69" y="5411585"/>
            <a:ext cx="10502899" cy="67806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3B70"/>
                </a:solidFill>
                <a:latin typeface="Helvetica LT Light" panose="02000403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43" y="2718646"/>
            <a:ext cx="10515600" cy="2852737"/>
          </a:xfrm>
        </p:spPr>
        <p:txBody>
          <a:bodyPr anchor="b"/>
          <a:lstStyle>
            <a:lvl1pPr>
              <a:defRPr sz="6000">
                <a:latin typeface="Helvetica LT Light" panose="0200040304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69" y="5571383"/>
            <a:ext cx="10502899" cy="67806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3B70"/>
                </a:solidFill>
                <a:latin typeface="Helvetica LT Light" panose="02000403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44092"/>
            <a:ext cx="10515600" cy="84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8069"/>
            <a:ext cx="10515600" cy="429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5A11DA-0E7C-420C-AD83-00779B1CC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" y="230188"/>
            <a:ext cx="2367514" cy="6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9" r:id="rId3"/>
    <p:sldLayoutId id="2147483698" r:id="rId4"/>
    <p:sldLayoutId id="2147483672" r:id="rId5"/>
    <p:sldLayoutId id="2147483700" r:id="rId6"/>
    <p:sldLayoutId id="2147483673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image" Target="../media/image42.png"/><Relationship Id="rId5" Type="http://schemas.openxmlformats.org/officeDocument/2006/relationships/image" Target="../media/image18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comments" Target="../comments/comment1.xml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45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4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5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7704FB-3D7B-48AD-BAF1-99CE1DF1D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55"/>
                    </a14:imgEffect>
                    <a14:imgEffect>
                      <a14:saturation sat="127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39" b="21698"/>
          <a:stretch/>
        </p:blipFill>
        <p:spPr>
          <a:xfrm>
            <a:off x="0" y="-1"/>
            <a:ext cx="12192000" cy="491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16" y="5194420"/>
            <a:ext cx="5285588" cy="949643"/>
          </a:xfrm>
        </p:spPr>
        <p:txBody>
          <a:bodyPr/>
          <a:lstStyle/>
          <a:p>
            <a:pPr algn="l"/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CryptoNote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328" y="6136255"/>
            <a:ext cx="6603345" cy="4028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b="1">
                <a:solidFill>
                  <a:srgbClr val="003B70"/>
                </a:solidFill>
                <a:cs typeface="Calibri"/>
              </a:rPr>
              <a:t>The untraceable cryptocurrency</a:t>
            </a:r>
            <a:r>
              <a:rPr lang="en-US" b="1">
                <a:solidFill>
                  <a:srgbClr val="003B70"/>
                </a:solidFill>
              </a:rPr>
              <a:t> protocol</a:t>
            </a:r>
            <a:endParaRPr lang="en-US">
              <a:solidFill>
                <a:srgbClr val="003B7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E12BDB-D98D-473F-A539-BD6744430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230400"/>
            <a:ext cx="2368800" cy="62055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EB5EBD3-3092-4C65-ABC9-DE9F89396000}"/>
              </a:ext>
            </a:extLst>
          </p:cNvPr>
          <p:cNvCxnSpPr/>
          <p:nvPr/>
        </p:nvCxnSpPr>
        <p:spPr>
          <a:xfrm>
            <a:off x="0" y="4910229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A48CE0F-A292-4460-84D6-46C7CA29D93A}"/>
              </a:ext>
            </a:extLst>
          </p:cNvPr>
          <p:cNvSpPr txBox="1"/>
          <p:nvPr/>
        </p:nvSpPr>
        <p:spPr>
          <a:xfrm>
            <a:off x="8810513" y="5498601"/>
            <a:ext cx="32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Koral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Hassan</a:t>
            </a:r>
          </a:p>
          <a:p>
            <a:pPr algn="r"/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Jorge Sanmiguel</a:t>
            </a:r>
          </a:p>
          <a:p>
            <a:pPr algn="r"/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Ricardo Vera</a:t>
            </a:r>
          </a:p>
          <a:p>
            <a:pPr algn="r"/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Vasil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Zlatanov</a:t>
            </a:r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5F7F-8521-4A2B-8893-E4C6BEE7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94" y="258876"/>
            <a:ext cx="7492014" cy="68520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Use Private key to Sign Transaction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979DBC-030F-4822-8DA8-E1F7C4FB7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1966796"/>
            <a:ext cx="7581900" cy="371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60D76-3539-4D90-B01A-69F3EC14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45" y="4525494"/>
            <a:ext cx="2319867" cy="23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A3DF-DD52-43D8-B4FA-E4DAE8D9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548" y="258876"/>
            <a:ext cx="7314460" cy="685203"/>
          </a:xfrm>
        </p:spPr>
        <p:txBody>
          <a:bodyPr>
            <a:normAutofit fontScale="90000"/>
          </a:bodyPr>
          <a:lstStyle/>
          <a:p>
            <a:r>
              <a:rPr lang="en-US"/>
              <a:t>Public Key can be used to Verify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3C72712-B967-4353-B719-465F7D59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2" y="1637284"/>
            <a:ext cx="7557910" cy="44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CA6A-6178-4F03-91FC-1769D0EE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Double Signing Problem</a:t>
            </a:r>
            <a:endParaRPr lang="en-US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63226B-703B-44A7-82E9-E7954D7A6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442" y="2087474"/>
            <a:ext cx="9894358" cy="40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844D-015A-483E-A442-F6A99B48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Solution: Blockchain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BE8D28-3BFD-4B0E-A18A-D048E47D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07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All transactions stored in a blockchain, we can not repeat</a:t>
            </a:r>
          </a:p>
          <a:p>
            <a:r>
              <a:rPr lang="en-US">
                <a:cs typeface="Calibri"/>
              </a:rPr>
              <a:t>Network is programmed to accept longest blockchain</a:t>
            </a:r>
          </a:p>
          <a:p>
            <a:r>
              <a:rPr lang="en-US">
                <a:cs typeface="Calibri"/>
              </a:rPr>
              <a:t>How do we stop people from rewriting?</a:t>
            </a:r>
          </a:p>
          <a:p>
            <a:endParaRPr lang="en-US">
              <a:cs typeface="Calibri"/>
            </a:endParaRPr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813864-7966-427E-8C49-72EBD338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67" y="3111474"/>
            <a:ext cx="6445955" cy="35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FB69-6430-4C85-813B-C757CD54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Hashing function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F960-34A9-4899-A3F8-123B88B5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One way – to find an input given the output we have to use brute computation</a:t>
            </a:r>
            <a:endParaRPr lang="en-US" err="1">
              <a:cs typeface="Calibri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2B08406-464F-42AB-AB58-B813100F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00" y="2463405"/>
            <a:ext cx="5559072" cy="37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1559-4794-48AE-8BFD-11F6798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Proof of Work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A1D078-887D-4407-A463-A2DF7EB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98" y="1485360"/>
            <a:ext cx="8689364" cy="47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567E-9C84-4CC7-83E9-88EE6F77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Problems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B247-F3DB-4932-B989-910E484B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C00000"/>
                </a:solidFill>
                <a:cs typeface="Calibri"/>
              </a:rPr>
              <a:t>Hash function may lend itself to ASIC (double SHA-256), hindering network distribution</a:t>
            </a:r>
          </a:p>
          <a:p>
            <a:r>
              <a:rPr lang="en-US">
                <a:solidFill>
                  <a:srgbClr val="C00000"/>
                </a:solidFill>
                <a:cs typeface="Calibri"/>
              </a:rPr>
              <a:t>All transactions are known to everybody as they are stored in the blockchain</a:t>
            </a:r>
            <a:endParaRPr lang="en-US"/>
          </a:p>
          <a:p>
            <a:pPr lvl="1"/>
            <a:r>
              <a:rPr lang="en-US">
                <a:solidFill>
                  <a:srgbClr val="C00000"/>
                </a:solidFill>
                <a:cs typeface="Calibri"/>
              </a:rPr>
              <a:t>Many have profited from mixers/laundry services</a:t>
            </a:r>
          </a:p>
          <a:p>
            <a:r>
              <a:rPr lang="en-US">
                <a:solidFill>
                  <a:srgbClr val="C00000"/>
                </a:solidFill>
                <a:cs typeface="Calibri"/>
              </a:rPr>
              <a:t>Hardcoded parameters, cause forks</a:t>
            </a:r>
          </a:p>
          <a:p>
            <a:r>
              <a:rPr lang="en-US">
                <a:solidFill>
                  <a:srgbClr val="C00000"/>
                </a:solidFill>
                <a:cs typeface="Calibri"/>
              </a:rPr>
              <a:t>Irregular emission curve</a:t>
            </a:r>
          </a:p>
          <a:p>
            <a:r>
              <a:rPr lang="en-US">
                <a:cs typeface="Calibri"/>
              </a:rPr>
              <a:t>Proof of work is bad for the environment (Not solved by </a:t>
            </a:r>
            <a:r>
              <a:rPr lang="en-US" err="1">
                <a:cs typeface="Calibri"/>
              </a:rPr>
              <a:t>CryptoNote</a:t>
            </a:r>
            <a:r>
              <a:rPr lang="en-US">
                <a:cs typeface="Calibri"/>
              </a:rPr>
              <a:t>)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0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844D-015A-483E-A442-F6A99B48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err="1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BE8D28-3BFD-4B0E-A18A-D048E47D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20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Untraceability: for each incoming transaction, all possible senders are equiprobable.</a:t>
            </a:r>
            <a:endParaRPr lang="en-US"/>
          </a:p>
          <a:p>
            <a:r>
              <a:rPr lang="en-US">
                <a:cs typeface="Calibri"/>
              </a:rPr>
              <a:t>Unlinkability: for any two outgoing transactions, it is impossible to prove they were sent to the same person.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3" name="Gráfico 14">
            <a:extLst>
              <a:ext uri="{FF2B5EF4-FFF2-40B4-BE49-F238E27FC236}">
                <a16:creationId xmlns:a16="http://schemas.microsoft.com/office/drawing/2014/main" id="{9297BAA6-D3CF-412C-B46C-B22D4AEE2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8116" y="4938579"/>
            <a:ext cx="998705" cy="1355385"/>
          </a:xfrm>
          <a:prstGeom prst="rect">
            <a:avLst/>
          </a:prstGeom>
        </p:spPr>
      </p:pic>
      <p:pic>
        <p:nvPicPr>
          <p:cNvPr id="5" name="Gráfico 14">
            <a:extLst>
              <a:ext uri="{FF2B5EF4-FFF2-40B4-BE49-F238E27FC236}">
                <a16:creationId xmlns:a16="http://schemas.microsoft.com/office/drawing/2014/main" id="{68CA0C0A-D7FF-4AC3-8B5F-A6310FC1A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854" y="3483284"/>
            <a:ext cx="998705" cy="135538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007E1B80-4579-49CE-A477-E3D2138C2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313" y="4938579"/>
            <a:ext cx="998705" cy="1355385"/>
          </a:xfrm>
          <a:prstGeom prst="rect">
            <a:avLst/>
          </a:prstGeom>
        </p:spPr>
      </p:pic>
      <p:cxnSp>
        <p:nvCxnSpPr>
          <p:cNvPr id="9" name="Conector recto de flecha 27">
            <a:extLst>
              <a:ext uri="{FF2B5EF4-FFF2-40B4-BE49-F238E27FC236}">
                <a16:creationId xmlns:a16="http://schemas.microsoft.com/office/drawing/2014/main" id="{D866B9C3-BA15-4261-8ADF-3A4C679DC0EA}"/>
              </a:ext>
            </a:extLst>
          </p:cNvPr>
          <p:cNvCxnSpPr>
            <a:cxnSpLocks/>
          </p:cNvCxnSpPr>
          <p:nvPr/>
        </p:nvCxnSpPr>
        <p:spPr>
          <a:xfrm flipV="1">
            <a:off x="4676293" y="5959971"/>
            <a:ext cx="2110742" cy="1873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27">
            <a:extLst>
              <a:ext uri="{FF2B5EF4-FFF2-40B4-BE49-F238E27FC236}">
                <a16:creationId xmlns:a16="http://schemas.microsoft.com/office/drawing/2014/main" id="{06DE3310-6DD0-4D3D-AEC8-0BB68FC57202}"/>
              </a:ext>
            </a:extLst>
          </p:cNvPr>
          <p:cNvCxnSpPr>
            <a:cxnSpLocks/>
          </p:cNvCxnSpPr>
          <p:nvPr/>
        </p:nvCxnSpPr>
        <p:spPr>
          <a:xfrm flipV="1">
            <a:off x="4279053" y="4463454"/>
            <a:ext cx="686677" cy="5933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27">
            <a:extLst>
              <a:ext uri="{FF2B5EF4-FFF2-40B4-BE49-F238E27FC236}">
                <a16:creationId xmlns:a16="http://schemas.microsoft.com/office/drawing/2014/main" id="{92D46205-8044-425B-A0A7-17A28AD84BA1}"/>
              </a:ext>
            </a:extLst>
          </p:cNvPr>
          <p:cNvCxnSpPr>
            <a:cxnSpLocks/>
          </p:cNvCxnSpPr>
          <p:nvPr/>
        </p:nvCxnSpPr>
        <p:spPr>
          <a:xfrm>
            <a:off x="6515086" y="4557141"/>
            <a:ext cx="799102" cy="6745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741412-CBD3-4306-A39F-EAB689289C5F}"/>
              </a:ext>
            </a:extLst>
          </p:cNvPr>
          <p:cNvSpPr txBox="1"/>
          <p:nvPr/>
        </p:nvSpPr>
        <p:spPr>
          <a:xfrm>
            <a:off x="4262203" y="4343400"/>
            <a:ext cx="35726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175A51-F4EE-4332-8576-13D01E8568EC}"/>
              </a:ext>
            </a:extLst>
          </p:cNvPr>
          <p:cNvSpPr txBox="1"/>
          <p:nvPr/>
        </p:nvSpPr>
        <p:spPr>
          <a:xfrm>
            <a:off x="6916710" y="4437088"/>
            <a:ext cx="35726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43C85A-A57F-4D4B-9731-A7819D2A3948}"/>
              </a:ext>
            </a:extLst>
          </p:cNvPr>
          <p:cNvSpPr txBox="1"/>
          <p:nvPr/>
        </p:nvSpPr>
        <p:spPr>
          <a:xfrm>
            <a:off x="5592580" y="5505137"/>
            <a:ext cx="35726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41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8521-EC91-49BC-9F1D-55F1A8B6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</a:t>
            </a:r>
            <a:r>
              <a:rPr lang="en-US" err="1"/>
              <a:t>CryptoNote</a:t>
            </a:r>
            <a:r>
              <a:rPr lang="en-US"/>
              <a:t> works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2E23E9-08B2-4767-8DD8-CBE9FE6BD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Unlinkable</a:t>
            </a:r>
            <a:r>
              <a:rPr lang="en-GB"/>
              <a:t> and untraceable payments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2D850F1-5465-484F-8342-028D12690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681" y="-547250"/>
            <a:ext cx="4725878" cy="47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9F1509C-F716-43A0-A51D-28B57E4AEC4F}"/>
              </a:ext>
            </a:extLst>
          </p:cNvPr>
          <p:cNvSpPr txBox="1"/>
          <p:nvPr/>
        </p:nvSpPr>
        <p:spPr>
          <a:xfrm>
            <a:off x="8466343" y="2052057"/>
            <a:ext cx="313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Helvetica LT Light" panose="02000403040000020004" pitchFamily="2" charset="0"/>
              </a:rPr>
              <a:t>1. Private user key</a:t>
            </a:r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8B71F04A-1125-4D36-9360-D3B633798F92}"/>
              </a:ext>
            </a:extLst>
          </p:cNvPr>
          <p:cNvGrpSpPr/>
          <p:nvPr/>
        </p:nvGrpSpPr>
        <p:grpSpPr>
          <a:xfrm>
            <a:off x="3844032" y="1606290"/>
            <a:ext cx="4280512" cy="4483800"/>
            <a:chOff x="3844032" y="1535266"/>
            <a:chExt cx="4280512" cy="4483800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9A0275-15B7-4DED-8EB4-D35893489C3E}"/>
                </a:ext>
              </a:extLst>
            </p:cNvPr>
            <p:cNvCxnSpPr/>
            <p:nvPr/>
          </p:nvCxnSpPr>
          <p:spPr>
            <a:xfrm>
              <a:off x="3844032" y="1535266"/>
              <a:ext cx="0" cy="4483800"/>
            </a:xfrm>
            <a:prstGeom prst="line">
              <a:avLst/>
            </a:prstGeom>
            <a:ln w="19050">
              <a:solidFill>
                <a:srgbClr val="003B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0533D1AC-2755-494B-A504-EE038D7C3FC1}"/>
                </a:ext>
              </a:extLst>
            </p:cNvPr>
            <p:cNvCxnSpPr/>
            <p:nvPr/>
          </p:nvCxnSpPr>
          <p:spPr>
            <a:xfrm>
              <a:off x="8124544" y="1535266"/>
              <a:ext cx="0" cy="4483800"/>
            </a:xfrm>
            <a:prstGeom prst="line">
              <a:avLst/>
            </a:prstGeom>
            <a:ln w="19050">
              <a:solidFill>
                <a:srgbClr val="003B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86A461-791A-4CB6-A78D-DD7A7BD763AD}"/>
                  </a:ext>
                </a:extLst>
              </p:cNvPr>
              <p:cNvSpPr txBox="1"/>
              <p:nvPr/>
            </p:nvSpPr>
            <p:spPr>
              <a:xfrm>
                <a:off x="5996868" y="2968914"/>
                <a:ext cx="1251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86A461-791A-4CB6-A78D-DD7A7BD7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68" y="2968914"/>
                <a:ext cx="12517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9B65E31-685E-471C-9087-76E9B4FF4635}"/>
                  </a:ext>
                </a:extLst>
              </p:cNvPr>
              <p:cNvSpPr txBox="1"/>
              <p:nvPr/>
            </p:nvSpPr>
            <p:spPr>
              <a:xfrm>
                <a:off x="9545784" y="2431824"/>
                <a:ext cx="1251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9B65E31-685E-471C-9087-76E9B4FF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84" y="2431824"/>
                <a:ext cx="12517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F152DFA-6198-4088-8657-6DAB53927990}"/>
              </a:ext>
            </a:extLst>
          </p:cNvPr>
          <p:cNvCxnSpPr>
            <a:cxnSpLocks/>
          </p:cNvCxnSpPr>
          <p:nvPr/>
        </p:nvCxnSpPr>
        <p:spPr>
          <a:xfrm flipH="1">
            <a:off x="7230865" y="3249768"/>
            <a:ext cx="1480173" cy="0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>
            <a:extLst>
              <a:ext uri="{FF2B5EF4-FFF2-40B4-BE49-F238E27FC236}">
                <a16:creationId xmlns:a16="http://schemas.microsoft.com/office/drawing/2014/main" id="{DE846CE5-A0B8-4D13-B0AE-A2118E7299A2}"/>
              </a:ext>
            </a:extLst>
          </p:cNvPr>
          <p:cNvGrpSpPr/>
          <p:nvPr/>
        </p:nvGrpSpPr>
        <p:grpSpPr>
          <a:xfrm>
            <a:off x="1331648" y="1354591"/>
            <a:ext cx="9290486" cy="584775"/>
            <a:chOff x="1331648" y="1283567"/>
            <a:chExt cx="9290486" cy="58477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7A73ECC-4B53-4B63-8FEB-0E5816FD084C}"/>
                </a:ext>
              </a:extLst>
            </p:cNvPr>
            <p:cNvSpPr txBox="1"/>
            <p:nvPr/>
          </p:nvSpPr>
          <p:spPr>
            <a:xfrm>
              <a:off x="1331648" y="1283567"/>
              <a:ext cx="1251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>
                  <a:latin typeface="Helvetica LT Light" panose="02000403040000020004" pitchFamily="2" charset="0"/>
                </a:rPr>
                <a:t>Alice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3AEB3F0-B6AE-44A2-B6F4-DD2A03C74B15}"/>
                </a:ext>
              </a:extLst>
            </p:cNvPr>
            <p:cNvSpPr txBox="1"/>
            <p:nvPr/>
          </p:nvSpPr>
          <p:spPr>
            <a:xfrm>
              <a:off x="5178640" y="1283567"/>
              <a:ext cx="1596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>
                  <a:latin typeface="Helvetica LT Light" panose="02000403040000020004" pitchFamily="2" charset="0"/>
                </a:rPr>
                <a:t>Public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2134E96-5F39-4C8F-953D-DA3291D31E4E}"/>
                </a:ext>
              </a:extLst>
            </p:cNvPr>
            <p:cNvSpPr txBox="1"/>
            <p:nvPr/>
          </p:nvSpPr>
          <p:spPr>
            <a:xfrm>
              <a:off x="9370383" y="1283567"/>
              <a:ext cx="1251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>
                  <a:latin typeface="Helvetica LT Light" panose="02000403040000020004" pitchFamily="2" charset="0"/>
                </a:rPr>
                <a:t>Bob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5B1632-F144-4281-8068-787F5CF65511}"/>
              </a:ext>
            </a:extLst>
          </p:cNvPr>
          <p:cNvSpPr txBox="1"/>
          <p:nvPr/>
        </p:nvSpPr>
        <p:spPr>
          <a:xfrm>
            <a:off x="5713068" y="2564484"/>
            <a:ext cx="225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Helvetica LT Light" panose="02000403040000020004" pitchFamily="2" charset="0"/>
              </a:rPr>
              <a:t>Public user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C48AE76-58DD-4025-AEA8-8B58B5E9FF3C}"/>
                  </a:ext>
                </a:extLst>
              </p:cNvPr>
              <p:cNvSpPr txBox="1"/>
              <p:nvPr/>
            </p:nvSpPr>
            <p:spPr>
              <a:xfrm>
                <a:off x="454244" y="2851011"/>
                <a:ext cx="2664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>
                    <a:latin typeface="Helvetica LT Light" panose="02000403040000020004" pitchFamily="2" charset="0"/>
                  </a:rPr>
                  <a:t>2. Generate random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0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C48AE76-58DD-4025-AEA8-8B58B5E9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44" y="2851011"/>
                <a:ext cx="2664776" cy="400110"/>
              </a:xfrm>
              <a:prstGeom prst="rect">
                <a:avLst/>
              </a:prstGeom>
              <a:blipFill>
                <a:blip r:embed="rId5"/>
                <a:stretch>
                  <a:fillRect l="-251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BE97ED1-2A97-4F16-A731-2F62C89B1EB0}"/>
                  </a:ext>
                </a:extLst>
              </p:cNvPr>
              <p:cNvSpPr txBox="1"/>
              <p:nvPr/>
            </p:nvSpPr>
            <p:spPr>
              <a:xfrm>
                <a:off x="1202197" y="4810803"/>
                <a:ext cx="1510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𝑟𝐺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BE97ED1-2A97-4F16-A731-2F62C89B1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97" y="4810803"/>
                <a:ext cx="15106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83E5ECB-C0CC-4FEF-8F99-D61AAF85EBA9}"/>
                  </a:ext>
                </a:extLst>
              </p:cNvPr>
              <p:cNvSpPr txBox="1"/>
              <p:nvPr/>
            </p:nvSpPr>
            <p:spPr>
              <a:xfrm>
                <a:off x="454244" y="3639604"/>
                <a:ext cx="318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𝑟𝐴</m:t>
                          </m:r>
                        </m:e>
                      </m:d>
                      <m:r>
                        <a:rPr lang="en-GB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83E5ECB-C0CC-4FEF-8F99-D61AAF85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44" y="3639604"/>
                <a:ext cx="31855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78551DBA-4DDC-4D42-B654-3B04DFE28389}"/>
              </a:ext>
            </a:extLst>
          </p:cNvPr>
          <p:cNvSpPr txBox="1"/>
          <p:nvPr/>
        </p:nvSpPr>
        <p:spPr>
          <a:xfrm>
            <a:off x="896653" y="4514821"/>
            <a:ext cx="26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Helvetica LT Light" panose="02000403040000020004" pitchFamily="2" charset="0"/>
              </a:rPr>
              <a:t>b. Destination Key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52876B-7F21-4527-B5C4-6853FF389783}"/>
              </a:ext>
            </a:extLst>
          </p:cNvPr>
          <p:cNvSpPr txBox="1"/>
          <p:nvPr/>
        </p:nvSpPr>
        <p:spPr>
          <a:xfrm>
            <a:off x="660661" y="3336204"/>
            <a:ext cx="26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Helvetica LT Light" panose="02000403040000020004" pitchFamily="2" charset="0"/>
              </a:rPr>
              <a:t>a. One-Time Public Key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9EDBBE7-1424-4D2A-9194-06B8655E502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712872" y="5072413"/>
            <a:ext cx="1947905" cy="0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3C990D66-BB50-499F-847B-417271F3DE03}"/>
                  </a:ext>
                </a:extLst>
              </p:cNvPr>
              <p:cNvSpPr txBox="1"/>
              <p:nvPr/>
            </p:nvSpPr>
            <p:spPr>
              <a:xfrm>
                <a:off x="4680753" y="4776431"/>
                <a:ext cx="391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3C990D66-BB50-499F-847B-417271F3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53" y="4776431"/>
                <a:ext cx="39135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171C8342-3A45-4713-A734-7ECFB6180FD5}"/>
              </a:ext>
            </a:extLst>
          </p:cNvPr>
          <p:cNvCxnSpPr>
            <a:cxnSpLocks/>
          </p:cNvCxnSpPr>
          <p:nvPr/>
        </p:nvCxnSpPr>
        <p:spPr>
          <a:xfrm>
            <a:off x="3424566" y="3898542"/>
            <a:ext cx="1256187" cy="0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59B0B499-665C-454B-A003-193D06F8405A}"/>
                  </a:ext>
                </a:extLst>
              </p:cNvPr>
              <p:cNvSpPr txBox="1"/>
              <p:nvPr/>
            </p:nvSpPr>
            <p:spPr>
              <a:xfrm>
                <a:off x="4680753" y="3636932"/>
                <a:ext cx="391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59B0B499-665C-454B-A003-193D06F8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53" y="3636932"/>
                <a:ext cx="39135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33CEF675-E20C-4958-9FC6-31C986735351}"/>
                  </a:ext>
                </a:extLst>
              </p:cNvPr>
              <p:cNvSpPr txBox="1"/>
              <p:nvPr/>
            </p:nvSpPr>
            <p:spPr>
              <a:xfrm>
                <a:off x="8578427" y="4631637"/>
                <a:ext cx="3019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𝑎𝑅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33CEF675-E20C-4958-9FC6-31C98673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427" y="4631637"/>
                <a:ext cx="301948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uadroTexto 43">
            <a:extLst>
              <a:ext uri="{FF2B5EF4-FFF2-40B4-BE49-F238E27FC236}">
                <a16:creationId xmlns:a16="http://schemas.microsoft.com/office/drawing/2014/main" id="{F814C0FB-B9A6-4D8F-8FAE-5E75C8B53DEB}"/>
              </a:ext>
            </a:extLst>
          </p:cNvPr>
          <p:cNvSpPr txBox="1"/>
          <p:nvPr/>
        </p:nvSpPr>
        <p:spPr>
          <a:xfrm>
            <a:off x="4069219" y="5371048"/>
            <a:ext cx="256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Helvetica LT Light" panose="02000403040000020004" pitchFamily="2" charset="0"/>
              </a:rPr>
              <a:t>3. Send transaction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D66F0ED-77DD-4A8B-BF7F-010BEFC9F31E}"/>
                  </a:ext>
                </a:extLst>
              </p:cNvPr>
              <p:cNvSpPr txBox="1"/>
              <p:nvPr/>
            </p:nvSpPr>
            <p:spPr>
              <a:xfrm>
                <a:off x="8885078" y="2973904"/>
                <a:ext cx="2868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𝑎𝐺</m:t>
                    </m:r>
                  </m:oMath>
                </a14:m>
                <a:r>
                  <a:rPr lang="en-GB" sz="2800">
                    <a:latin typeface="Helvetica LT Light" panose="0200040304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𝑏𝐺</m:t>
                    </m:r>
                  </m:oMath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D66F0ED-77DD-4A8B-BF7F-010BEFC9F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078" y="2973904"/>
                <a:ext cx="286896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CFC160D-FCE8-4C86-9425-56CDF492A632}"/>
              </a:ext>
            </a:extLst>
          </p:cNvPr>
          <p:cNvCxnSpPr>
            <a:cxnSpLocks/>
          </p:cNvCxnSpPr>
          <p:nvPr/>
        </p:nvCxnSpPr>
        <p:spPr>
          <a:xfrm flipH="1">
            <a:off x="3447457" y="3334237"/>
            <a:ext cx="2605195" cy="460501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A9C0860-B9C8-47FB-AA3B-8411B99E57D6}"/>
              </a:ext>
            </a:extLst>
          </p:cNvPr>
          <p:cNvSpPr txBox="1"/>
          <p:nvPr/>
        </p:nvSpPr>
        <p:spPr>
          <a:xfrm>
            <a:off x="8347618" y="3970885"/>
            <a:ext cx="313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Helvetica LT Light" panose="02000403040000020004" pitchFamily="2" charset="0"/>
              </a:rPr>
              <a:t>4. Check transaction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E3F1CF37-BD7A-4EF7-9A18-46AD4CF4661B}"/>
              </a:ext>
            </a:extLst>
          </p:cNvPr>
          <p:cNvCxnSpPr>
            <a:cxnSpLocks/>
          </p:cNvCxnSpPr>
          <p:nvPr/>
        </p:nvCxnSpPr>
        <p:spPr>
          <a:xfrm flipV="1">
            <a:off x="5178640" y="4929251"/>
            <a:ext cx="3512923" cy="139194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5C737D17-0A18-4F9C-B414-CEF3E481461D}"/>
                  </a:ext>
                </a:extLst>
              </p:cNvPr>
              <p:cNvSpPr txBox="1"/>
              <p:nvPr/>
            </p:nvSpPr>
            <p:spPr>
              <a:xfrm>
                <a:off x="8711038" y="5114170"/>
                <a:ext cx="2358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𝑥𝐺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5C737D17-0A18-4F9C-B414-CEF3E4814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038" y="5114170"/>
                <a:ext cx="235887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59B4FC09-9CD0-4325-9537-18000DA99A55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5104666" y="3950491"/>
            <a:ext cx="3606372" cy="1425289"/>
          </a:xfrm>
          <a:prstGeom prst="straightConnector1">
            <a:avLst/>
          </a:prstGeom>
          <a:ln>
            <a:solidFill>
              <a:srgbClr val="003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áfico 84">
            <a:extLst>
              <a:ext uri="{FF2B5EF4-FFF2-40B4-BE49-F238E27FC236}">
                <a16:creationId xmlns:a16="http://schemas.microsoft.com/office/drawing/2014/main" id="{5D29E099-F2C7-4D91-AE54-8EB18ADFA1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76985" y="5441437"/>
            <a:ext cx="544753" cy="544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CD504C7-5C7D-42CF-8706-2B6CDCA55860}"/>
                  </a:ext>
                </a:extLst>
              </p:cNvPr>
              <p:cNvSpPr txBox="1"/>
              <p:nvPr/>
            </p:nvSpPr>
            <p:spPr>
              <a:xfrm>
                <a:off x="4240608" y="1974071"/>
                <a:ext cx="3411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>
                    <a:latin typeface="Helvetica LT Light" panose="02000403040000020004" pitchFamily="2" charset="0"/>
                  </a:rPr>
                  <a:t>Base point: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>
                    <a:latin typeface="Helvetica LT Light" panose="02000403040000020004" pitchFamily="2" charset="0"/>
                  </a:rPr>
                  <a:t>     A prime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sz="20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CD504C7-5C7D-42CF-8706-2B6CDCA55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08" y="1974071"/>
                <a:ext cx="3411405" cy="400110"/>
              </a:xfrm>
              <a:prstGeom prst="rect">
                <a:avLst/>
              </a:prstGeom>
              <a:blipFill>
                <a:blip r:embed="rId15"/>
                <a:stretch>
                  <a:fillRect l="-1968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id="{397AF3E0-2AF4-4F56-90BF-A024E3EE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Unlinkable</a:t>
            </a:r>
            <a:r>
              <a:rPr lang="en-US">
                <a:cs typeface="Calibri Light"/>
              </a:rPr>
              <a:t> Payment</a:t>
            </a:r>
            <a:endParaRPr lang="en-U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613C3E6-6207-4598-A662-62CB43471A7F}"/>
              </a:ext>
            </a:extLst>
          </p:cNvPr>
          <p:cNvSpPr txBox="1"/>
          <p:nvPr/>
        </p:nvSpPr>
        <p:spPr>
          <a:xfrm>
            <a:off x="8466344" y="5695623"/>
            <a:ext cx="191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Helvetica LT Light" panose="02000403040000020004" pitchFamily="2" charset="0"/>
              </a:rPr>
              <a:t>If genuine: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DE4EB37-0A54-4FD7-BCCC-60382833DC76}"/>
                  </a:ext>
                </a:extLst>
              </p:cNvPr>
              <p:cNvSpPr txBox="1"/>
              <p:nvPr/>
            </p:nvSpPr>
            <p:spPr>
              <a:xfrm>
                <a:off x="8711037" y="6034459"/>
                <a:ext cx="2705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𝑎𝑅</m:t>
                      </m:r>
                      <m:r>
                        <a:rPr lang="es-E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𝑎𝑟𝐺</m:t>
                      </m:r>
                      <m:r>
                        <a:rPr lang="es-E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𝑟𝐴</m:t>
                      </m:r>
                    </m:oMath>
                  </m:oMathPara>
                </a14:m>
                <a:endParaRPr lang="en-GB" sz="2800">
                  <a:latin typeface="Helvetica LT Light" panose="02000403040000020004" pitchFamily="2" charset="0"/>
                </a:endParaRP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DE4EB37-0A54-4FD7-BCCC-60382833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037" y="6034459"/>
                <a:ext cx="270564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35">
            <a:extLst>
              <a:ext uri="{FF2B5EF4-FFF2-40B4-BE49-F238E27FC236}">
                <a16:creationId xmlns:a16="http://schemas.microsoft.com/office/drawing/2014/main" id="{6B5AD0FE-62E9-408D-8CC5-9F06A009AFD8}"/>
              </a:ext>
            </a:extLst>
          </p:cNvPr>
          <p:cNvSpPr txBox="1"/>
          <p:nvPr/>
        </p:nvSpPr>
        <p:spPr>
          <a:xfrm>
            <a:off x="8814413" y="4357024"/>
            <a:ext cx="26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Helvetica LT Light" panose="02000403040000020004" pitchFamily="2" charset="0"/>
              </a:rPr>
              <a:t>One-Time Private Key</a:t>
            </a:r>
          </a:p>
        </p:txBody>
      </p:sp>
    </p:spTree>
    <p:extLst>
      <p:ext uri="{BB962C8B-B14F-4D97-AF65-F5344CB8AC3E}">
        <p14:creationId xmlns:p14="http://schemas.microsoft.com/office/powerpoint/2010/main" val="30753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39" grpId="0"/>
      <p:bldP spid="42" grpId="0"/>
      <p:bldP spid="43" grpId="0"/>
      <p:bldP spid="44" grpId="0"/>
      <p:bldP spid="46" grpId="0"/>
      <p:bldP spid="56" grpId="0"/>
      <p:bldP spid="63" grpId="0"/>
      <p:bldP spid="32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8521-EC91-49BC-9F1D-55F1A8B6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Cryptocurrencies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2E23E9-08B2-4767-8DD8-CBE9FE6BD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How do they work?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E6D59EA-E7F7-4735-BD11-A9D6CED04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195" y="469177"/>
            <a:ext cx="4110962" cy="41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83E6-CC39-4687-9EC1-83766E96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Verification: Ring Signatures</a:t>
            </a:r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36D218-047F-4BA3-BF6E-EC676418C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751" y="3753292"/>
            <a:ext cx="1950500" cy="1652188"/>
          </a:xfrm>
          <a:prstGeom prst="rect">
            <a:avLst/>
          </a:prstGeom>
        </p:spPr>
      </p:pic>
      <p:cxnSp>
        <p:nvCxnSpPr>
          <p:cNvPr id="9" name="Conector recto 5">
            <a:extLst>
              <a:ext uri="{FF2B5EF4-FFF2-40B4-BE49-F238E27FC236}">
                <a16:creationId xmlns:a16="http://schemas.microsoft.com/office/drawing/2014/main" id="{81699748-0287-477E-95ED-38B860B79924}"/>
              </a:ext>
            </a:extLst>
          </p:cNvPr>
          <p:cNvCxnSpPr>
            <a:cxnSpLocks/>
          </p:cNvCxnSpPr>
          <p:nvPr/>
        </p:nvCxnSpPr>
        <p:spPr>
          <a:xfrm>
            <a:off x="5120750" y="5575449"/>
            <a:ext cx="1950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7">
            <a:extLst>
              <a:ext uri="{FF2B5EF4-FFF2-40B4-BE49-F238E27FC236}">
                <a16:creationId xmlns:a16="http://schemas.microsoft.com/office/drawing/2014/main" id="{182062EF-6F2B-4D7B-B926-25B6327FAA6A}"/>
              </a:ext>
            </a:extLst>
          </p:cNvPr>
          <p:cNvSpPr txBox="1"/>
          <p:nvPr/>
        </p:nvSpPr>
        <p:spPr>
          <a:xfrm>
            <a:off x="5120749" y="5616865"/>
            <a:ext cx="19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Group</a:t>
            </a:r>
            <a:endParaRPr lang="en-GB" sz="200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B8B14E7-A611-4457-B375-0F35F2BB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6739" y="2596366"/>
            <a:ext cx="998705" cy="1355385"/>
          </a:xfrm>
          <a:prstGeom prst="rect">
            <a:avLst/>
          </a:prstGeom>
        </p:spPr>
      </p:pic>
      <p:cxnSp>
        <p:nvCxnSpPr>
          <p:cNvPr id="18" name="Conector recto 5">
            <a:extLst>
              <a:ext uri="{FF2B5EF4-FFF2-40B4-BE49-F238E27FC236}">
                <a16:creationId xmlns:a16="http://schemas.microsoft.com/office/drawing/2014/main" id="{B5FE18E0-71A0-455E-AC5E-EA4C03516270}"/>
              </a:ext>
            </a:extLst>
          </p:cNvPr>
          <p:cNvCxnSpPr>
            <a:cxnSpLocks/>
          </p:cNvCxnSpPr>
          <p:nvPr/>
        </p:nvCxnSpPr>
        <p:spPr>
          <a:xfrm>
            <a:off x="1160841" y="4207893"/>
            <a:ext cx="1950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5">
            <a:extLst>
              <a:ext uri="{FF2B5EF4-FFF2-40B4-BE49-F238E27FC236}">
                <a16:creationId xmlns:a16="http://schemas.microsoft.com/office/drawing/2014/main" id="{F5EA70D3-9694-4DD7-AF57-D01F1F4BEB92}"/>
              </a:ext>
            </a:extLst>
          </p:cNvPr>
          <p:cNvSpPr txBox="1"/>
          <p:nvPr/>
        </p:nvSpPr>
        <p:spPr>
          <a:xfrm>
            <a:off x="1160842" y="4249309"/>
            <a:ext cx="19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Verifier</a:t>
            </a:r>
            <a:endParaRPr lang="en-GB" sz="2000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9E992B7C-EF78-46C5-B435-242BAC6A0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5624" y="2596366"/>
            <a:ext cx="998705" cy="1355385"/>
          </a:xfrm>
          <a:prstGeom prst="rect">
            <a:avLst/>
          </a:prstGeom>
        </p:spPr>
      </p:pic>
      <p:cxnSp>
        <p:nvCxnSpPr>
          <p:cNvPr id="22" name="Conector recto 5">
            <a:extLst>
              <a:ext uri="{FF2B5EF4-FFF2-40B4-BE49-F238E27FC236}">
                <a16:creationId xmlns:a16="http://schemas.microsoft.com/office/drawing/2014/main" id="{FCEEF8DB-812C-4365-99A4-17D127DBE301}"/>
              </a:ext>
            </a:extLst>
          </p:cNvPr>
          <p:cNvCxnSpPr>
            <a:cxnSpLocks/>
          </p:cNvCxnSpPr>
          <p:nvPr/>
        </p:nvCxnSpPr>
        <p:spPr>
          <a:xfrm>
            <a:off x="8939726" y="4207893"/>
            <a:ext cx="1950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6">
            <a:extLst>
              <a:ext uri="{FF2B5EF4-FFF2-40B4-BE49-F238E27FC236}">
                <a16:creationId xmlns:a16="http://schemas.microsoft.com/office/drawing/2014/main" id="{1C6232F1-84DF-4FDA-BE8C-2FA87F80F01B}"/>
              </a:ext>
            </a:extLst>
          </p:cNvPr>
          <p:cNvSpPr txBox="1"/>
          <p:nvPr/>
        </p:nvSpPr>
        <p:spPr>
          <a:xfrm>
            <a:off x="8939727" y="4249309"/>
            <a:ext cx="19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Alice</a:t>
            </a:r>
            <a:endParaRPr lang="en-GB" sz="200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76AF750-D0CA-4884-AF7A-DCAC6CD169D2}"/>
              </a:ext>
            </a:extLst>
          </p:cNvPr>
          <p:cNvCxnSpPr>
            <a:cxnSpLocks/>
          </p:cNvCxnSpPr>
          <p:nvPr/>
        </p:nvCxnSpPr>
        <p:spPr>
          <a:xfrm>
            <a:off x="3589506" y="3424136"/>
            <a:ext cx="83657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863C817-BF22-4892-8E23-593378DC3462}"/>
              </a:ext>
            </a:extLst>
          </p:cNvPr>
          <p:cNvSpPr txBox="1"/>
          <p:nvPr/>
        </p:nvSpPr>
        <p:spPr>
          <a:xfrm>
            <a:off x="112376" y="6078530"/>
            <a:ext cx="449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signatures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: D.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Chaum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and E. Van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Heyst</a:t>
            </a:r>
            <a:endParaRPr lang="es-E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Ring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signtaures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: Rivest et al.</a:t>
            </a:r>
          </a:p>
          <a:p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Traceable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ring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signature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Eiichiro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Fujisaki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s-E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Koutarou</a:t>
            </a: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Suzuki</a:t>
            </a:r>
            <a:endParaRPr lang="en-GB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6F9613B-47CE-46E3-A995-22300E2ED805}"/>
              </a:ext>
            </a:extLst>
          </p:cNvPr>
          <p:cNvSpPr txBox="1">
            <a:spLocks/>
          </p:cNvSpPr>
          <p:nvPr/>
        </p:nvSpPr>
        <p:spPr>
          <a:xfrm>
            <a:off x="691780" y="1330978"/>
            <a:ext cx="4313828" cy="679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 LT Light" panose="0200040304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cs typeface="Calibri Light"/>
              </a:rPr>
              <a:t>Group Signatures</a:t>
            </a:r>
            <a:endParaRPr lang="en-US" sz="3200"/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DF252A58-A7DB-4FEF-AAD6-67C1F046E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5796" y="1416808"/>
            <a:ext cx="998705" cy="1355385"/>
          </a:xfrm>
          <a:prstGeom prst="rect">
            <a:avLst/>
          </a:prstGeom>
        </p:spPr>
      </p:pic>
      <p:cxnSp>
        <p:nvCxnSpPr>
          <p:cNvPr id="42" name="Conector recto 5">
            <a:extLst>
              <a:ext uri="{FF2B5EF4-FFF2-40B4-BE49-F238E27FC236}">
                <a16:creationId xmlns:a16="http://schemas.microsoft.com/office/drawing/2014/main" id="{22685CE1-2F13-4047-8428-07DB879BE8C9}"/>
              </a:ext>
            </a:extLst>
          </p:cNvPr>
          <p:cNvCxnSpPr>
            <a:cxnSpLocks/>
          </p:cNvCxnSpPr>
          <p:nvPr/>
        </p:nvCxnSpPr>
        <p:spPr>
          <a:xfrm>
            <a:off x="5119898" y="3028335"/>
            <a:ext cx="1950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26">
            <a:extLst>
              <a:ext uri="{FF2B5EF4-FFF2-40B4-BE49-F238E27FC236}">
                <a16:creationId xmlns:a16="http://schemas.microsoft.com/office/drawing/2014/main" id="{E8E38A03-B120-49DB-8CA3-D689900228A1}"/>
              </a:ext>
            </a:extLst>
          </p:cNvPr>
          <p:cNvSpPr txBox="1"/>
          <p:nvPr/>
        </p:nvSpPr>
        <p:spPr>
          <a:xfrm>
            <a:off x="4875097" y="3069751"/>
            <a:ext cx="244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Group Manager</a:t>
            </a:r>
            <a:endParaRPr lang="en-GB" sz="200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702D344-D8E5-4D30-BD5C-F1BE49358C59}"/>
              </a:ext>
            </a:extLst>
          </p:cNvPr>
          <p:cNvSpPr txBox="1">
            <a:spLocks/>
          </p:cNvSpPr>
          <p:nvPr/>
        </p:nvSpPr>
        <p:spPr>
          <a:xfrm>
            <a:off x="691780" y="1330978"/>
            <a:ext cx="3092280" cy="679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 LT Light" panose="0200040304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cs typeface="Calibri Light"/>
              </a:rPr>
              <a:t>Ring Signatures</a:t>
            </a:r>
            <a:endParaRPr lang="en-US" sz="3200"/>
          </a:p>
        </p:txBody>
      </p:sp>
      <p:grpSp>
        <p:nvGrpSpPr>
          <p:cNvPr id="48" name="Grupo 2">
            <a:extLst>
              <a:ext uri="{FF2B5EF4-FFF2-40B4-BE49-F238E27FC236}">
                <a16:creationId xmlns:a16="http://schemas.microsoft.com/office/drawing/2014/main" id="{F3A6F4F7-1154-46AF-A5B0-D35F96C37A6B}"/>
              </a:ext>
            </a:extLst>
          </p:cNvPr>
          <p:cNvGrpSpPr/>
          <p:nvPr/>
        </p:nvGrpSpPr>
        <p:grpSpPr>
          <a:xfrm>
            <a:off x="5119897" y="3753292"/>
            <a:ext cx="1950502" cy="2325238"/>
            <a:chOff x="5273149" y="3905692"/>
            <a:chExt cx="1950502" cy="2325238"/>
          </a:xfrm>
        </p:grpSpPr>
        <p:pic>
          <p:nvPicPr>
            <p:cNvPr id="45" name="Gráfico 44">
              <a:extLst>
                <a:ext uri="{FF2B5EF4-FFF2-40B4-BE49-F238E27FC236}">
                  <a16:creationId xmlns:a16="http://schemas.microsoft.com/office/drawing/2014/main" id="{3BBD324E-69AF-4214-BA6C-FB3E6D3F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3151" y="3905692"/>
              <a:ext cx="1950500" cy="1652188"/>
            </a:xfrm>
            <a:prstGeom prst="rect">
              <a:avLst/>
            </a:prstGeom>
          </p:spPr>
        </p:pic>
        <p:cxnSp>
          <p:nvCxnSpPr>
            <p:cNvPr id="46" name="Conector recto 5">
              <a:extLst>
                <a:ext uri="{FF2B5EF4-FFF2-40B4-BE49-F238E27FC236}">
                  <a16:creationId xmlns:a16="http://schemas.microsoft.com/office/drawing/2014/main" id="{E4B11EC9-50DC-4482-B9EF-33A580C6EED8}"/>
                </a:ext>
              </a:extLst>
            </p:cNvPr>
            <p:cNvCxnSpPr>
              <a:cxnSpLocks/>
            </p:cNvCxnSpPr>
            <p:nvPr/>
          </p:nvCxnSpPr>
          <p:spPr>
            <a:xfrm>
              <a:off x="5273150" y="5727849"/>
              <a:ext cx="19505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uadroTexto 7">
              <a:extLst>
                <a:ext uri="{FF2B5EF4-FFF2-40B4-BE49-F238E27FC236}">
                  <a16:creationId xmlns:a16="http://schemas.microsoft.com/office/drawing/2014/main" id="{2D61DEFF-7F1B-4708-BFB9-F61BF967D346}"/>
                </a:ext>
              </a:extLst>
            </p:cNvPr>
            <p:cNvSpPr txBox="1"/>
            <p:nvPr/>
          </p:nvSpPr>
          <p:spPr>
            <a:xfrm>
              <a:off x="5273149" y="5769265"/>
              <a:ext cx="1950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Group</a:t>
              </a:r>
              <a:endParaRPr lang="en-GB" sz="2000"/>
            </a:p>
          </p:txBody>
        </p:sp>
      </p:grp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6521A31-DA1F-4B42-8BF1-E38E762AE06A}"/>
              </a:ext>
            </a:extLst>
          </p:cNvPr>
          <p:cNvCxnSpPr>
            <a:cxnSpLocks/>
          </p:cNvCxnSpPr>
          <p:nvPr/>
        </p:nvCxnSpPr>
        <p:spPr>
          <a:xfrm>
            <a:off x="7732923" y="3438322"/>
            <a:ext cx="83657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áfico 37">
            <a:extLst>
              <a:ext uri="{FF2B5EF4-FFF2-40B4-BE49-F238E27FC236}">
                <a16:creationId xmlns:a16="http://schemas.microsoft.com/office/drawing/2014/main" id="{99603B29-09B0-4A67-85B9-DB75CEF0C1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8276" y="3207489"/>
            <a:ext cx="46166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2.08333E-7 -0.197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/>
      <p:bldP spid="23" grpId="0"/>
      <p:bldP spid="40" grpId="0"/>
      <p:bldP spid="40" grpId="1"/>
      <p:bldP spid="43" grpId="0"/>
      <p:bldP spid="43" grpId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70BAC1B7-965C-4F0E-A124-B0F67DB0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time ring signature</a:t>
            </a:r>
          </a:p>
        </p:txBody>
      </p:sp>
      <p:grpSp>
        <p:nvGrpSpPr>
          <p:cNvPr id="57" name="Grupo 56"/>
          <p:cNvGrpSpPr/>
          <p:nvPr/>
        </p:nvGrpSpPr>
        <p:grpSpPr>
          <a:xfrm>
            <a:off x="955288" y="1681502"/>
            <a:ext cx="10063076" cy="3867443"/>
            <a:chOff x="960830" y="1626638"/>
            <a:chExt cx="10063076" cy="3867443"/>
          </a:xfrm>
        </p:grpSpPr>
        <p:grpSp>
          <p:nvGrpSpPr>
            <p:cNvPr id="53" name="Grupo 52"/>
            <p:cNvGrpSpPr/>
            <p:nvPr/>
          </p:nvGrpSpPr>
          <p:grpSpPr>
            <a:xfrm>
              <a:off x="3697934" y="1626639"/>
              <a:ext cx="1851764" cy="2995033"/>
              <a:chOff x="3697934" y="1626639"/>
              <a:chExt cx="1851764" cy="2995033"/>
            </a:xfrm>
          </p:grpSpPr>
          <p:sp>
            <p:nvSpPr>
              <p:cNvPr id="32" name="Freeform: Shape 104">
                <a:extLst>
                  <a:ext uri="{FF2B5EF4-FFF2-40B4-BE49-F238E27FC236}">
                    <a16:creationId xmlns:a16="http://schemas.microsoft.com/office/drawing/2014/main" id="{A8A62782-A739-4642-841B-AD93F3F6BB5B}"/>
                  </a:ext>
                </a:extLst>
              </p:cNvPr>
              <p:cNvSpPr/>
              <p:nvPr/>
            </p:nvSpPr>
            <p:spPr>
              <a:xfrm>
                <a:off x="3697934" y="1626639"/>
                <a:ext cx="1851764" cy="2995033"/>
              </a:xfrm>
              <a:custGeom>
                <a:avLst/>
                <a:gdLst>
                  <a:gd name="connsiteX0" fmla="*/ 1303988 w 2469018"/>
                  <a:gd name="connsiteY0" fmla="*/ 0 h 3993377"/>
                  <a:gd name="connsiteX1" fmla="*/ 1360731 w 2469018"/>
                  <a:gd name="connsiteY1" fmla="*/ 2866 h 3993377"/>
                  <a:gd name="connsiteX2" fmla="*/ 2469018 w 2469018"/>
                  <a:gd name="connsiteY2" fmla="*/ 1231001 h 3993377"/>
                  <a:gd name="connsiteX3" fmla="*/ 2469018 w 2469018"/>
                  <a:gd name="connsiteY3" fmla="*/ 2758868 h 3993377"/>
                  <a:gd name="connsiteX4" fmla="*/ 1234509 w 2469018"/>
                  <a:gd name="connsiteY4" fmla="*/ 3993377 h 3993377"/>
                  <a:gd name="connsiteX5" fmla="*/ 0 w 2469018"/>
                  <a:gd name="connsiteY5" fmla="*/ 2758868 h 3993377"/>
                  <a:gd name="connsiteX6" fmla="*/ 0 w 2469018"/>
                  <a:gd name="connsiteY6" fmla="*/ 1231001 h 3993377"/>
                  <a:gd name="connsiteX7" fmla="*/ 1108288 w 2469018"/>
                  <a:gd name="connsiteY7" fmla="*/ 2866 h 3993377"/>
                  <a:gd name="connsiteX8" fmla="*/ 1164504 w 2469018"/>
                  <a:gd name="connsiteY8" fmla="*/ 27 h 3993377"/>
                  <a:gd name="connsiteX9" fmla="*/ 1164504 w 2469018"/>
                  <a:gd name="connsiteY9" fmla="*/ 205654 h 3993377"/>
                  <a:gd name="connsiteX10" fmla="*/ 1234246 w 2469018"/>
                  <a:gd name="connsiteY10" fmla="*/ 275396 h 3993377"/>
                  <a:gd name="connsiteX11" fmla="*/ 1303988 w 2469018"/>
                  <a:gd name="connsiteY11" fmla="*/ 205654 h 39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9018" h="3993377">
                    <a:moveTo>
                      <a:pt x="1303988" y="0"/>
                    </a:moveTo>
                    <a:lnTo>
                      <a:pt x="1360731" y="2866"/>
                    </a:lnTo>
                    <a:cubicBezTo>
                      <a:pt x="1983239" y="66085"/>
                      <a:pt x="2469018" y="591814"/>
                      <a:pt x="2469018" y="1231001"/>
                    </a:cubicBezTo>
                    <a:lnTo>
                      <a:pt x="2469018" y="2758868"/>
                    </a:lnTo>
                    <a:cubicBezTo>
                      <a:pt x="2469018" y="3440668"/>
                      <a:pt x="1916309" y="3993377"/>
                      <a:pt x="1234509" y="3993377"/>
                    </a:cubicBezTo>
                    <a:cubicBezTo>
                      <a:pt x="552709" y="3993377"/>
                      <a:pt x="0" y="3440668"/>
                      <a:pt x="0" y="2758868"/>
                    </a:cubicBezTo>
                    <a:lnTo>
                      <a:pt x="0" y="1231001"/>
                    </a:lnTo>
                    <a:cubicBezTo>
                      <a:pt x="0" y="591814"/>
                      <a:pt x="485780" y="66085"/>
                      <a:pt x="1108288" y="2866"/>
                    </a:cubicBezTo>
                    <a:lnTo>
                      <a:pt x="1164504" y="27"/>
                    </a:lnTo>
                    <a:lnTo>
                      <a:pt x="1164504" y="205654"/>
                    </a:lnTo>
                    <a:cubicBezTo>
                      <a:pt x="1164504" y="244171"/>
                      <a:pt x="1195729" y="275396"/>
                      <a:pt x="1234246" y="275396"/>
                    </a:cubicBezTo>
                    <a:cubicBezTo>
                      <a:pt x="1272763" y="275396"/>
                      <a:pt x="1303988" y="244171"/>
                      <a:pt x="1303988" y="2056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359EB534-C944-4D8E-B120-7522919C14C9}"/>
                  </a:ext>
                </a:extLst>
              </p:cNvPr>
              <p:cNvSpPr/>
              <p:nvPr/>
            </p:nvSpPr>
            <p:spPr>
              <a:xfrm>
                <a:off x="4012309" y="3085064"/>
                <a:ext cx="1223011" cy="12230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TextBox 93">
                <a:extLst>
                  <a:ext uri="{FF2B5EF4-FFF2-40B4-BE49-F238E27FC236}">
                    <a16:creationId xmlns:a16="http://schemas.microsoft.com/office/drawing/2014/main" id="{0F188F4A-D020-43CC-BC6F-76D583710A19}"/>
                  </a:ext>
                </a:extLst>
              </p:cNvPr>
              <p:cNvSpPr txBox="1"/>
              <p:nvPr/>
            </p:nvSpPr>
            <p:spPr>
              <a:xfrm>
                <a:off x="3815193" y="2149801"/>
                <a:ext cx="1621558" cy="6001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100">
                    <a:cs typeface="Calibri"/>
                  </a:rPr>
                  <a:t>Generates a set of public keys and a signature from an input message and a set of public keys.</a:t>
                </a:r>
                <a:endParaRPr lang="en-US" sz="1100"/>
              </a:p>
            </p:txBody>
          </p:sp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59" y="3293646"/>
                <a:ext cx="744629" cy="744629"/>
              </a:xfrm>
              <a:prstGeom prst="rect">
                <a:avLst/>
              </a:prstGeom>
            </p:spPr>
          </p:pic>
        </p:grpSp>
        <p:grpSp>
          <p:nvGrpSpPr>
            <p:cNvPr id="54" name="Grupo 53"/>
            <p:cNvGrpSpPr/>
            <p:nvPr/>
          </p:nvGrpSpPr>
          <p:grpSpPr>
            <a:xfrm>
              <a:off x="6435038" y="1626639"/>
              <a:ext cx="1851764" cy="2995122"/>
              <a:chOff x="6435038" y="1626639"/>
              <a:chExt cx="1851764" cy="2995122"/>
            </a:xfrm>
          </p:grpSpPr>
          <p:sp>
            <p:nvSpPr>
              <p:cNvPr id="20" name="Freeform: Shape 103">
                <a:extLst>
                  <a:ext uri="{FF2B5EF4-FFF2-40B4-BE49-F238E27FC236}">
                    <a16:creationId xmlns:a16="http://schemas.microsoft.com/office/drawing/2014/main" id="{903ACA55-2F67-4425-9310-D983754957D7}"/>
                  </a:ext>
                </a:extLst>
              </p:cNvPr>
              <p:cNvSpPr/>
              <p:nvPr/>
            </p:nvSpPr>
            <p:spPr>
              <a:xfrm>
                <a:off x="6435038" y="1626639"/>
                <a:ext cx="1851764" cy="2995122"/>
              </a:xfrm>
              <a:custGeom>
                <a:avLst/>
                <a:gdLst>
                  <a:gd name="connsiteX0" fmla="*/ 1234509 w 2469018"/>
                  <a:gd name="connsiteY0" fmla="*/ 0 h 3993496"/>
                  <a:gd name="connsiteX1" fmla="*/ 2469018 w 2469018"/>
                  <a:gd name="connsiteY1" fmla="*/ 1234509 h 3993496"/>
                  <a:gd name="connsiteX2" fmla="*/ 2469018 w 2469018"/>
                  <a:gd name="connsiteY2" fmla="*/ 2762376 h 3993496"/>
                  <a:gd name="connsiteX3" fmla="*/ 1360730 w 2469018"/>
                  <a:gd name="connsiteY3" fmla="*/ 3990512 h 3993496"/>
                  <a:gd name="connsiteX4" fmla="*/ 1301636 w 2469018"/>
                  <a:gd name="connsiteY4" fmla="*/ 3993496 h 3993496"/>
                  <a:gd name="connsiteX5" fmla="*/ 1301636 w 2469018"/>
                  <a:gd name="connsiteY5" fmla="*/ 3838639 h 3993496"/>
                  <a:gd name="connsiteX6" fmla="*/ 1231894 w 2469018"/>
                  <a:gd name="connsiteY6" fmla="*/ 3768897 h 3993496"/>
                  <a:gd name="connsiteX7" fmla="*/ 1162152 w 2469018"/>
                  <a:gd name="connsiteY7" fmla="*/ 3838639 h 3993496"/>
                  <a:gd name="connsiteX8" fmla="*/ 1162152 w 2469018"/>
                  <a:gd name="connsiteY8" fmla="*/ 3993232 h 3993496"/>
                  <a:gd name="connsiteX9" fmla="*/ 1108288 w 2469018"/>
                  <a:gd name="connsiteY9" fmla="*/ 3990512 h 3993496"/>
                  <a:gd name="connsiteX10" fmla="*/ 0 w 2469018"/>
                  <a:gd name="connsiteY10" fmla="*/ 2762376 h 3993496"/>
                  <a:gd name="connsiteX11" fmla="*/ 0 w 2469018"/>
                  <a:gd name="connsiteY11" fmla="*/ 1234509 h 3993496"/>
                  <a:gd name="connsiteX12" fmla="*/ 1234509 w 2469018"/>
                  <a:gd name="connsiteY12" fmla="*/ 0 h 399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69018" h="3993496">
                    <a:moveTo>
                      <a:pt x="1234509" y="0"/>
                    </a:moveTo>
                    <a:cubicBezTo>
                      <a:pt x="1916309" y="0"/>
                      <a:pt x="2469018" y="552709"/>
                      <a:pt x="2469018" y="1234509"/>
                    </a:cubicBezTo>
                    <a:lnTo>
                      <a:pt x="2469018" y="2762376"/>
                    </a:lnTo>
                    <a:cubicBezTo>
                      <a:pt x="2469018" y="3401564"/>
                      <a:pt x="1983239" y="3927292"/>
                      <a:pt x="1360730" y="3990512"/>
                    </a:cubicBezTo>
                    <a:lnTo>
                      <a:pt x="1301636" y="3993496"/>
                    </a:lnTo>
                    <a:lnTo>
                      <a:pt x="1301636" y="3838639"/>
                    </a:lnTo>
                    <a:cubicBezTo>
                      <a:pt x="1301636" y="3800122"/>
                      <a:pt x="1270411" y="3768897"/>
                      <a:pt x="1231894" y="3768897"/>
                    </a:cubicBezTo>
                    <a:cubicBezTo>
                      <a:pt x="1193377" y="3768897"/>
                      <a:pt x="1162152" y="3800122"/>
                      <a:pt x="1162152" y="3838639"/>
                    </a:cubicBezTo>
                    <a:lnTo>
                      <a:pt x="1162152" y="3993232"/>
                    </a:lnTo>
                    <a:lnTo>
                      <a:pt x="1108288" y="3990512"/>
                    </a:lnTo>
                    <a:cubicBezTo>
                      <a:pt x="485779" y="3927292"/>
                      <a:pt x="0" y="3401564"/>
                      <a:pt x="0" y="2762376"/>
                    </a:cubicBezTo>
                    <a:lnTo>
                      <a:pt x="0" y="1234509"/>
                    </a:lnTo>
                    <a:cubicBezTo>
                      <a:pt x="0" y="552709"/>
                      <a:pt x="552709" y="0"/>
                      <a:pt x="1234509" y="0"/>
                    </a:cubicBezTo>
                    <a:close/>
                  </a:path>
                </a:pathLst>
              </a:custGeom>
              <a:solidFill>
                <a:srgbClr val="003B70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Oval 4">
                <a:extLst>
                  <a:ext uri="{FF2B5EF4-FFF2-40B4-BE49-F238E27FC236}">
                    <a16:creationId xmlns:a16="http://schemas.microsoft.com/office/drawing/2014/main" id="{C052125C-9370-47F5-9224-CD7587637385}"/>
                  </a:ext>
                </a:extLst>
              </p:cNvPr>
              <p:cNvSpPr/>
              <p:nvPr/>
            </p:nvSpPr>
            <p:spPr>
              <a:xfrm>
                <a:off x="6749415" y="1940233"/>
                <a:ext cx="1223011" cy="12230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" name="TextBox 89">
                <a:extLst>
                  <a:ext uri="{FF2B5EF4-FFF2-40B4-BE49-F238E27FC236}">
                    <a16:creationId xmlns:a16="http://schemas.microsoft.com/office/drawing/2014/main" id="{C9F145A9-F359-4CFE-BB32-D10762E0A71E}"/>
                  </a:ext>
                </a:extLst>
              </p:cNvPr>
              <p:cNvSpPr txBox="1"/>
              <p:nvPr/>
            </p:nvSpPr>
            <p:spPr>
              <a:xfrm>
                <a:off x="6550338" y="3206417"/>
                <a:ext cx="1621558" cy="6001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100">
                    <a:solidFill>
                      <a:schemeClr val="bg1"/>
                    </a:solidFill>
                  </a:rPr>
                  <a:t>Verifies the signature using the set of public keys.</a:t>
                </a:r>
              </a:p>
            </p:txBody>
          </p: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2367" y="2133185"/>
                <a:ext cx="837105" cy="837105"/>
              </a:xfrm>
              <a:prstGeom prst="rect">
                <a:avLst/>
              </a:prstGeom>
            </p:spPr>
          </p:pic>
        </p:grpSp>
        <p:grpSp>
          <p:nvGrpSpPr>
            <p:cNvPr id="55" name="Grupo 54"/>
            <p:cNvGrpSpPr/>
            <p:nvPr/>
          </p:nvGrpSpPr>
          <p:grpSpPr>
            <a:xfrm>
              <a:off x="9172142" y="1626638"/>
              <a:ext cx="1851764" cy="2995033"/>
              <a:chOff x="9172142" y="1626638"/>
              <a:chExt cx="1851764" cy="2995033"/>
            </a:xfrm>
          </p:grpSpPr>
          <p:sp>
            <p:nvSpPr>
              <p:cNvPr id="36" name="Freeform: Shape 104">
                <a:extLst>
                  <a:ext uri="{FF2B5EF4-FFF2-40B4-BE49-F238E27FC236}">
                    <a16:creationId xmlns:a16="http://schemas.microsoft.com/office/drawing/2014/main" id="{A8A62782-A739-4642-841B-AD93F3F6BB5B}"/>
                  </a:ext>
                </a:extLst>
              </p:cNvPr>
              <p:cNvSpPr/>
              <p:nvPr/>
            </p:nvSpPr>
            <p:spPr>
              <a:xfrm>
                <a:off x="9172142" y="1626638"/>
                <a:ext cx="1851764" cy="2995033"/>
              </a:xfrm>
              <a:custGeom>
                <a:avLst/>
                <a:gdLst>
                  <a:gd name="connsiteX0" fmla="*/ 1303988 w 2469018"/>
                  <a:gd name="connsiteY0" fmla="*/ 0 h 3993377"/>
                  <a:gd name="connsiteX1" fmla="*/ 1360731 w 2469018"/>
                  <a:gd name="connsiteY1" fmla="*/ 2866 h 3993377"/>
                  <a:gd name="connsiteX2" fmla="*/ 2469018 w 2469018"/>
                  <a:gd name="connsiteY2" fmla="*/ 1231001 h 3993377"/>
                  <a:gd name="connsiteX3" fmla="*/ 2469018 w 2469018"/>
                  <a:gd name="connsiteY3" fmla="*/ 2758868 h 3993377"/>
                  <a:gd name="connsiteX4" fmla="*/ 1234509 w 2469018"/>
                  <a:gd name="connsiteY4" fmla="*/ 3993377 h 3993377"/>
                  <a:gd name="connsiteX5" fmla="*/ 0 w 2469018"/>
                  <a:gd name="connsiteY5" fmla="*/ 2758868 h 3993377"/>
                  <a:gd name="connsiteX6" fmla="*/ 0 w 2469018"/>
                  <a:gd name="connsiteY6" fmla="*/ 1231001 h 3993377"/>
                  <a:gd name="connsiteX7" fmla="*/ 1108288 w 2469018"/>
                  <a:gd name="connsiteY7" fmla="*/ 2866 h 3993377"/>
                  <a:gd name="connsiteX8" fmla="*/ 1164504 w 2469018"/>
                  <a:gd name="connsiteY8" fmla="*/ 27 h 3993377"/>
                  <a:gd name="connsiteX9" fmla="*/ 1164504 w 2469018"/>
                  <a:gd name="connsiteY9" fmla="*/ 205654 h 3993377"/>
                  <a:gd name="connsiteX10" fmla="*/ 1234246 w 2469018"/>
                  <a:gd name="connsiteY10" fmla="*/ 275396 h 3993377"/>
                  <a:gd name="connsiteX11" fmla="*/ 1303988 w 2469018"/>
                  <a:gd name="connsiteY11" fmla="*/ 205654 h 39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9018" h="3993377">
                    <a:moveTo>
                      <a:pt x="1303988" y="0"/>
                    </a:moveTo>
                    <a:lnTo>
                      <a:pt x="1360731" y="2866"/>
                    </a:lnTo>
                    <a:cubicBezTo>
                      <a:pt x="1983239" y="66085"/>
                      <a:pt x="2469018" y="591814"/>
                      <a:pt x="2469018" y="1231001"/>
                    </a:cubicBezTo>
                    <a:lnTo>
                      <a:pt x="2469018" y="2758868"/>
                    </a:lnTo>
                    <a:cubicBezTo>
                      <a:pt x="2469018" y="3440668"/>
                      <a:pt x="1916309" y="3993377"/>
                      <a:pt x="1234509" y="3993377"/>
                    </a:cubicBezTo>
                    <a:cubicBezTo>
                      <a:pt x="552709" y="3993377"/>
                      <a:pt x="0" y="3440668"/>
                      <a:pt x="0" y="2758868"/>
                    </a:cubicBezTo>
                    <a:lnTo>
                      <a:pt x="0" y="1231001"/>
                    </a:lnTo>
                    <a:cubicBezTo>
                      <a:pt x="0" y="591814"/>
                      <a:pt x="485780" y="66085"/>
                      <a:pt x="1108288" y="2866"/>
                    </a:cubicBezTo>
                    <a:lnTo>
                      <a:pt x="1164504" y="27"/>
                    </a:lnTo>
                    <a:lnTo>
                      <a:pt x="1164504" y="205654"/>
                    </a:lnTo>
                    <a:cubicBezTo>
                      <a:pt x="1164504" y="244171"/>
                      <a:pt x="1195729" y="275396"/>
                      <a:pt x="1234246" y="275396"/>
                    </a:cubicBezTo>
                    <a:cubicBezTo>
                      <a:pt x="1272763" y="275396"/>
                      <a:pt x="1303988" y="244171"/>
                      <a:pt x="1303988" y="2056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9">
                <a:extLst>
                  <a:ext uri="{FF2B5EF4-FFF2-40B4-BE49-F238E27FC236}">
                    <a16:creationId xmlns:a16="http://schemas.microsoft.com/office/drawing/2014/main" id="{359EB534-C944-4D8E-B120-7522919C14C9}"/>
                  </a:ext>
                </a:extLst>
              </p:cNvPr>
              <p:cNvSpPr/>
              <p:nvPr/>
            </p:nvSpPr>
            <p:spPr>
              <a:xfrm>
                <a:off x="9486517" y="3085063"/>
                <a:ext cx="1223011" cy="12230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TextBox 93">
                <a:extLst>
                  <a:ext uri="{FF2B5EF4-FFF2-40B4-BE49-F238E27FC236}">
                    <a16:creationId xmlns:a16="http://schemas.microsoft.com/office/drawing/2014/main" id="{0F188F4A-D020-43CC-BC6F-76D583710A19}"/>
                  </a:ext>
                </a:extLst>
              </p:cNvPr>
              <p:cNvSpPr txBox="1"/>
              <p:nvPr/>
            </p:nvSpPr>
            <p:spPr>
              <a:xfrm>
                <a:off x="9289401" y="2149800"/>
                <a:ext cx="1621558" cy="76944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100"/>
                  <a:t>Outputs if the signature is linked or independent from the set of existing (public) key images.</a:t>
                </a:r>
              </a:p>
            </p:txBody>
          </p:sp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1302" y="3357653"/>
                <a:ext cx="614570" cy="614570"/>
              </a:xfrm>
              <a:prstGeom prst="rect">
                <a:avLst/>
              </a:prstGeom>
            </p:spPr>
          </p:pic>
        </p:grpSp>
        <p:grpSp>
          <p:nvGrpSpPr>
            <p:cNvPr id="52" name="Grupo 51"/>
            <p:cNvGrpSpPr/>
            <p:nvPr/>
          </p:nvGrpSpPr>
          <p:grpSpPr>
            <a:xfrm>
              <a:off x="960830" y="1626639"/>
              <a:ext cx="1851764" cy="2995122"/>
              <a:chOff x="960830" y="1626639"/>
              <a:chExt cx="1851764" cy="2995122"/>
            </a:xfrm>
          </p:grpSpPr>
          <p:sp>
            <p:nvSpPr>
              <p:cNvPr id="24" name="Freeform: Shape 103">
                <a:extLst>
                  <a:ext uri="{FF2B5EF4-FFF2-40B4-BE49-F238E27FC236}">
                    <a16:creationId xmlns:a16="http://schemas.microsoft.com/office/drawing/2014/main" id="{903ACA55-2F67-4425-9310-D983754957D7}"/>
                  </a:ext>
                </a:extLst>
              </p:cNvPr>
              <p:cNvSpPr/>
              <p:nvPr/>
            </p:nvSpPr>
            <p:spPr>
              <a:xfrm>
                <a:off x="960830" y="1626639"/>
                <a:ext cx="1851764" cy="2995122"/>
              </a:xfrm>
              <a:custGeom>
                <a:avLst/>
                <a:gdLst>
                  <a:gd name="connsiteX0" fmla="*/ 1234509 w 2469018"/>
                  <a:gd name="connsiteY0" fmla="*/ 0 h 3993496"/>
                  <a:gd name="connsiteX1" fmla="*/ 2469018 w 2469018"/>
                  <a:gd name="connsiteY1" fmla="*/ 1234509 h 3993496"/>
                  <a:gd name="connsiteX2" fmla="*/ 2469018 w 2469018"/>
                  <a:gd name="connsiteY2" fmla="*/ 2762376 h 3993496"/>
                  <a:gd name="connsiteX3" fmla="*/ 1360730 w 2469018"/>
                  <a:gd name="connsiteY3" fmla="*/ 3990512 h 3993496"/>
                  <a:gd name="connsiteX4" fmla="*/ 1301636 w 2469018"/>
                  <a:gd name="connsiteY4" fmla="*/ 3993496 h 3993496"/>
                  <a:gd name="connsiteX5" fmla="*/ 1301636 w 2469018"/>
                  <a:gd name="connsiteY5" fmla="*/ 3838639 h 3993496"/>
                  <a:gd name="connsiteX6" fmla="*/ 1231894 w 2469018"/>
                  <a:gd name="connsiteY6" fmla="*/ 3768897 h 3993496"/>
                  <a:gd name="connsiteX7" fmla="*/ 1162152 w 2469018"/>
                  <a:gd name="connsiteY7" fmla="*/ 3838639 h 3993496"/>
                  <a:gd name="connsiteX8" fmla="*/ 1162152 w 2469018"/>
                  <a:gd name="connsiteY8" fmla="*/ 3993232 h 3993496"/>
                  <a:gd name="connsiteX9" fmla="*/ 1108288 w 2469018"/>
                  <a:gd name="connsiteY9" fmla="*/ 3990512 h 3993496"/>
                  <a:gd name="connsiteX10" fmla="*/ 0 w 2469018"/>
                  <a:gd name="connsiteY10" fmla="*/ 2762376 h 3993496"/>
                  <a:gd name="connsiteX11" fmla="*/ 0 w 2469018"/>
                  <a:gd name="connsiteY11" fmla="*/ 1234509 h 3993496"/>
                  <a:gd name="connsiteX12" fmla="*/ 1234509 w 2469018"/>
                  <a:gd name="connsiteY12" fmla="*/ 0 h 399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69018" h="3993496">
                    <a:moveTo>
                      <a:pt x="1234509" y="0"/>
                    </a:moveTo>
                    <a:cubicBezTo>
                      <a:pt x="1916309" y="0"/>
                      <a:pt x="2469018" y="552709"/>
                      <a:pt x="2469018" y="1234509"/>
                    </a:cubicBezTo>
                    <a:lnTo>
                      <a:pt x="2469018" y="2762376"/>
                    </a:lnTo>
                    <a:cubicBezTo>
                      <a:pt x="2469018" y="3401564"/>
                      <a:pt x="1983239" y="3927292"/>
                      <a:pt x="1360730" y="3990512"/>
                    </a:cubicBezTo>
                    <a:lnTo>
                      <a:pt x="1301636" y="3993496"/>
                    </a:lnTo>
                    <a:lnTo>
                      <a:pt x="1301636" y="3838639"/>
                    </a:lnTo>
                    <a:cubicBezTo>
                      <a:pt x="1301636" y="3800122"/>
                      <a:pt x="1270411" y="3768897"/>
                      <a:pt x="1231894" y="3768897"/>
                    </a:cubicBezTo>
                    <a:cubicBezTo>
                      <a:pt x="1193377" y="3768897"/>
                      <a:pt x="1162152" y="3800122"/>
                      <a:pt x="1162152" y="3838639"/>
                    </a:cubicBezTo>
                    <a:lnTo>
                      <a:pt x="1162152" y="3993232"/>
                    </a:lnTo>
                    <a:lnTo>
                      <a:pt x="1108288" y="3990512"/>
                    </a:lnTo>
                    <a:cubicBezTo>
                      <a:pt x="485779" y="3927292"/>
                      <a:pt x="0" y="3401564"/>
                      <a:pt x="0" y="2762376"/>
                    </a:cubicBezTo>
                    <a:lnTo>
                      <a:pt x="0" y="1234509"/>
                    </a:lnTo>
                    <a:cubicBezTo>
                      <a:pt x="0" y="552709"/>
                      <a:pt x="552709" y="0"/>
                      <a:pt x="1234509" y="0"/>
                    </a:cubicBezTo>
                    <a:close/>
                  </a:path>
                </a:pathLst>
              </a:custGeom>
              <a:solidFill>
                <a:srgbClr val="003B70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Oval 4">
                <a:extLst>
                  <a:ext uri="{FF2B5EF4-FFF2-40B4-BE49-F238E27FC236}">
                    <a16:creationId xmlns:a16="http://schemas.microsoft.com/office/drawing/2014/main" id="{C052125C-9370-47F5-9224-CD7587637385}"/>
                  </a:ext>
                </a:extLst>
              </p:cNvPr>
              <p:cNvSpPr/>
              <p:nvPr/>
            </p:nvSpPr>
            <p:spPr>
              <a:xfrm>
                <a:off x="1275207" y="1940233"/>
                <a:ext cx="1223011" cy="12230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6" name="TextBox 89">
                <a:extLst>
                  <a:ext uri="{FF2B5EF4-FFF2-40B4-BE49-F238E27FC236}">
                    <a16:creationId xmlns:a16="http://schemas.microsoft.com/office/drawing/2014/main" id="{C9F145A9-F359-4CFE-BB32-D10762E0A71E}"/>
                  </a:ext>
                </a:extLst>
              </p:cNvPr>
              <p:cNvSpPr txBox="1"/>
              <p:nvPr/>
            </p:nvSpPr>
            <p:spPr>
              <a:xfrm>
                <a:off x="1076130" y="3206417"/>
                <a:ext cx="1621558" cy="6001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100">
                    <a:solidFill>
                      <a:schemeClr val="bg1"/>
                    </a:solidFill>
                    <a:cs typeface="Calibri"/>
                  </a:rPr>
                  <a:t>Generates an </a:t>
                </a:r>
                <a:r>
                  <a:rPr lang="en-US" sz="1100" err="1">
                    <a:solidFill>
                      <a:schemeClr val="bg1"/>
                    </a:solidFill>
                    <a:cs typeface="Calibri"/>
                  </a:rPr>
                  <a:t>ecPair</a:t>
                </a:r>
                <a:r>
                  <a:rPr lang="en-US" sz="1100">
                    <a:solidFill>
                      <a:schemeClr val="bg1"/>
                    </a:solidFill>
                    <a:cs typeface="Calibri"/>
                  </a:rPr>
                  <a:t> (</a:t>
                </a:r>
                <a:r>
                  <a:rPr lang="en-US" sz="1100" err="1">
                    <a:solidFill>
                      <a:schemeClr val="bg1"/>
                    </a:solidFill>
                    <a:cs typeface="Calibri"/>
                  </a:rPr>
                  <a:t>P,x</a:t>
                </a:r>
                <a:r>
                  <a:rPr lang="en-US" sz="1100">
                    <a:solidFill>
                      <a:schemeClr val="bg1"/>
                    </a:solidFill>
                    <a:cs typeface="Calibri"/>
                  </a:rPr>
                  <a:t>) and (public) key Image I, from public parameters.</a:t>
                </a:r>
                <a:endParaRPr lang="en-US" sz="110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Imagen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414" y="2114204"/>
                <a:ext cx="717521" cy="717521"/>
              </a:xfrm>
              <a:prstGeom prst="rect">
                <a:avLst/>
              </a:prstGeom>
            </p:spPr>
          </p:pic>
        </p:grpSp>
        <p:grpSp>
          <p:nvGrpSpPr>
            <p:cNvPr id="56" name="Grupo 55"/>
            <p:cNvGrpSpPr/>
            <p:nvPr/>
          </p:nvGrpSpPr>
          <p:grpSpPr>
            <a:xfrm>
              <a:off x="1379984" y="5093971"/>
              <a:ext cx="9224766" cy="400110"/>
              <a:chOff x="1379984" y="5093971"/>
              <a:chExt cx="9224766" cy="400110"/>
            </a:xfrm>
          </p:grpSpPr>
          <p:sp>
            <p:nvSpPr>
              <p:cNvPr id="48" name="TextBox 88">
                <a:extLst>
                  <a:ext uri="{FF2B5EF4-FFF2-40B4-BE49-F238E27FC236}">
                    <a16:creationId xmlns:a16="http://schemas.microsoft.com/office/drawing/2014/main" id="{D5C93B61-FEB5-4E11-AF52-CEFAD71380C3}"/>
                  </a:ext>
                </a:extLst>
              </p:cNvPr>
              <p:cNvSpPr txBox="1"/>
              <p:nvPr/>
            </p:nvSpPr>
            <p:spPr>
              <a:xfrm>
                <a:off x="1379984" y="5093971"/>
                <a:ext cx="1013456" cy="40011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cap="all"/>
                  <a:t>GEN</a:t>
                </a:r>
              </a:p>
            </p:txBody>
          </p:sp>
          <p:sp>
            <p:nvSpPr>
              <p:cNvPr id="49" name="TextBox 88">
                <a:extLst>
                  <a:ext uri="{FF2B5EF4-FFF2-40B4-BE49-F238E27FC236}">
                    <a16:creationId xmlns:a16="http://schemas.microsoft.com/office/drawing/2014/main" id="{D5C93B61-FEB5-4E11-AF52-CEFAD71380C3}"/>
                  </a:ext>
                </a:extLst>
              </p:cNvPr>
              <p:cNvSpPr txBox="1"/>
              <p:nvPr/>
            </p:nvSpPr>
            <p:spPr>
              <a:xfrm>
                <a:off x="4117086" y="5093971"/>
                <a:ext cx="1013456" cy="40011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cap="all"/>
                  <a:t>SIG</a:t>
                </a:r>
              </a:p>
            </p:txBody>
          </p:sp>
          <p:sp>
            <p:nvSpPr>
              <p:cNvPr id="50" name="TextBox 88">
                <a:extLst>
                  <a:ext uri="{FF2B5EF4-FFF2-40B4-BE49-F238E27FC236}">
                    <a16:creationId xmlns:a16="http://schemas.microsoft.com/office/drawing/2014/main" id="{D5C93B61-FEB5-4E11-AF52-CEFAD71380C3}"/>
                  </a:ext>
                </a:extLst>
              </p:cNvPr>
              <p:cNvSpPr txBox="1"/>
              <p:nvPr/>
            </p:nvSpPr>
            <p:spPr>
              <a:xfrm>
                <a:off x="6854188" y="5093971"/>
                <a:ext cx="1013456" cy="40011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cap="all"/>
                  <a:t>VER</a:t>
                </a:r>
              </a:p>
            </p:txBody>
          </p:sp>
          <p:sp>
            <p:nvSpPr>
              <p:cNvPr id="51" name="TextBox 88">
                <a:extLst>
                  <a:ext uri="{FF2B5EF4-FFF2-40B4-BE49-F238E27FC236}">
                    <a16:creationId xmlns:a16="http://schemas.microsoft.com/office/drawing/2014/main" id="{D5C93B61-FEB5-4E11-AF52-CEFAD71380C3}"/>
                  </a:ext>
                </a:extLst>
              </p:cNvPr>
              <p:cNvSpPr txBox="1"/>
              <p:nvPr/>
            </p:nvSpPr>
            <p:spPr>
              <a:xfrm>
                <a:off x="9591294" y="5093971"/>
                <a:ext cx="1013456" cy="40011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cap="all"/>
                  <a:t>LNK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0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599441" y="1347975"/>
                <a:ext cx="8105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Randomly generate private key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/>
                  <a:t> and generate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/>
                  <a:t> public key and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/>
                  <a:t> key image. 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41" y="1347975"/>
                <a:ext cx="8105647" cy="369332"/>
              </a:xfrm>
              <a:prstGeom prst="rect">
                <a:avLst/>
              </a:prstGeom>
              <a:blipFill>
                <a:blip r:embed="rId2"/>
                <a:stretch>
                  <a:fillRect l="-602" t="-8197" r="-2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o 38"/>
          <p:cNvGrpSpPr/>
          <p:nvPr/>
        </p:nvGrpSpPr>
        <p:grpSpPr>
          <a:xfrm>
            <a:off x="7115395" y="267905"/>
            <a:ext cx="4573312" cy="461665"/>
            <a:chOff x="7115395" y="267905"/>
            <a:chExt cx="4573312" cy="461665"/>
          </a:xfrm>
        </p:grpSpPr>
        <p:grpSp>
          <p:nvGrpSpPr>
            <p:cNvPr id="40" name="Grupo 39"/>
            <p:cNvGrpSpPr/>
            <p:nvPr/>
          </p:nvGrpSpPr>
          <p:grpSpPr>
            <a:xfrm>
              <a:off x="7115395" y="267905"/>
              <a:ext cx="4573312" cy="461665"/>
              <a:chOff x="7115395" y="267905"/>
              <a:chExt cx="4573312" cy="461665"/>
            </a:xfrm>
          </p:grpSpPr>
          <p:sp>
            <p:nvSpPr>
              <p:cNvPr id="42" name="TextBox 88">
                <a:extLst>
                  <a:ext uri="{FF2B5EF4-FFF2-40B4-BE49-F238E27FC236}">
                    <a16:creationId xmlns:a16="http://schemas.microsoft.com/office/drawing/2014/main" id="{D4ED546E-BEB6-470D-83BD-F63C5E477AF2}"/>
                  </a:ext>
                </a:extLst>
              </p:cNvPr>
              <p:cNvSpPr txBox="1"/>
              <p:nvPr/>
            </p:nvSpPr>
            <p:spPr>
              <a:xfrm>
                <a:off x="7115395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/>
                  <a:t>GEN</a:t>
                </a:r>
              </a:p>
            </p:txBody>
          </p:sp>
          <p:sp>
            <p:nvSpPr>
              <p:cNvPr id="43" name="TextBox 88">
                <a:extLst>
                  <a:ext uri="{FF2B5EF4-FFF2-40B4-BE49-F238E27FC236}">
                    <a16:creationId xmlns:a16="http://schemas.microsoft.com/office/drawing/2014/main" id="{D84E53A8-736C-481E-80E7-86BE121DAC9B}"/>
                  </a:ext>
                </a:extLst>
              </p:cNvPr>
              <p:cNvSpPr txBox="1"/>
              <p:nvPr/>
            </p:nvSpPr>
            <p:spPr>
              <a:xfrm>
                <a:off x="8302014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SIG</a:t>
                </a:r>
              </a:p>
            </p:txBody>
          </p:sp>
          <p:sp>
            <p:nvSpPr>
              <p:cNvPr id="44" name="TextBox 88">
                <a:extLst>
                  <a:ext uri="{FF2B5EF4-FFF2-40B4-BE49-F238E27FC236}">
                    <a16:creationId xmlns:a16="http://schemas.microsoft.com/office/drawing/2014/main" id="{E5BAF2C8-2CB4-4846-AE89-9552DF0DA092}"/>
                  </a:ext>
                </a:extLst>
              </p:cNvPr>
              <p:cNvSpPr txBox="1"/>
              <p:nvPr/>
            </p:nvSpPr>
            <p:spPr>
              <a:xfrm>
                <a:off x="9488633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VER</a:t>
                </a:r>
              </a:p>
            </p:txBody>
          </p:sp>
          <p:sp>
            <p:nvSpPr>
              <p:cNvPr id="45" name="TextBox 88">
                <a:extLst>
                  <a:ext uri="{FF2B5EF4-FFF2-40B4-BE49-F238E27FC236}">
                    <a16:creationId xmlns:a16="http://schemas.microsoft.com/office/drawing/2014/main" id="{3F8468EF-06FF-4694-855F-37CE9DB4CAD0}"/>
                  </a:ext>
                </a:extLst>
              </p:cNvPr>
              <p:cNvSpPr txBox="1"/>
              <p:nvPr/>
            </p:nvSpPr>
            <p:spPr>
              <a:xfrm>
                <a:off x="10675251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LNK</a:t>
                </a:r>
              </a:p>
            </p:txBody>
          </p:sp>
        </p:grpSp>
        <p:cxnSp>
          <p:nvCxnSpPr>
            <p:cNvPr id="41" name="Conector recto 5">
              <a:extLst>
                <a:ext uri="{FF2B5EF4-FFF2-40B4-BE49-F238E27FC236}">
                  <a16:creationId xmlns:a16="http://schemas.microsoft.com/office/drawing/2014/main" id="{337EAF57-D98C-4B35-BBEF-685F5F556E57}"/>
                </a:ext>
              </a:extLst>
            </p:cNvPr>
            <p:cNvCxnSpPr>
              <a:cxnSpLocks/>
            </p:cNvCxnSpPr>
            <p:nvPr/>
          </p:nvCxnSpPr>
          <p:spPr>
            <a:xfrm>
              <a:off x="7300726" y="690658"/>
              <a:ext cx="642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ector recto 46"/>
          <p:cNvCxnSpPr/>
          <p:nvPr/>
        </p:nvCxnSpPr>
        <p:spPr>
          <a:xfrm flipH="1">
            <a:off x="5477256" y="2240280"/>
            <a:ext cx="6493" cy="30444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2639283" y="2357540"/>
            <a:ext cx="203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B70"/>
                </a:solidFill>
              </a:rPr>
              <a:t>PRIVATE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6278671" y="2357540"/>
            <a:ext cx="203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B70"/>
                </a:solidFill>
              </a:rPr>
              <a:t>PUBLIC</a:t>
            </a:r>
          </a:p>
        </p:txBody>
      </p:sp>
      <p:grpSp>
        <p:nvGrpSpPr>
          <p:cNvPr id="4" name="Grupo 51"/>
          <p:cNvGrpSpPr/>
          <p:nvPr/>
        </p:nvGrpSpPr>
        <p:grpSpPr>
          <a:xfrm>
            <a:off x="2445386" y="3034589"/>
            <a:ext cx="6186551" cy="1987543"/>
            <a:chOff x="3786672" y="294174"/>
            <a:chExt cx="3512089" cy="1093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2"/>
                <p:cNvSpPr txBox="1"/>
                <p:nvPr/>
              </p:nvSpPr>
              <p:spPr>
                <a:xfrm>
                  <a:off x="3786672" y="658219"/>
                  <a:ext cx="1320672" cy="237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 ∈[1, 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−1]</m:t>
                        </m:r>
                      </m:oMath>
                    </m:oMathPara>
                  </a14:m>
                  <a:endParaRPr lang="en-GB" sz="2800"/>
                </a:p>
              </p:txBody>
            </p:sp>
          </mc:Choice>
          <mc:Fallback xmlns="">
            <p:sp>
              <p:nvSpPr>
                <p:cNvPr id="5" name="Cuadro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72" y="658219"/>
                  <a:ext cx="1320672" cy="2371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F7090237-5FBE-4DA3-8F5B-7DB7E44E620D}"/>
                </a:ext>
              </a:extLst>
            </p:cNvPr>
            <p:cNvCxnSpPr/>
            <p:nvPr/>
          </p:nvCxnSpPr>
          <p:spPr>
            <a:xfrm>
              <a:off x="5234504" y="846330"/>
              <a:ext cx="783772" cy="4354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59AA5889-F676-4500-BA3F-E99A7FAF9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4504" y="432674"/>
              <a:ext cx="805543" cy="337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55"/>
                <p:cNvSpPr txBox="1"/>
                <p:nvPr/>
              </p:nvSpPr>
              <p:spPr>
                <a:xfrm>
                  <a:off x="6102465" y="294174"/>
                  <a:ext cx="760562" cy="237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𝑥𝐺</m:t>
                        </m:r>
                      </m:oMath>
                    </m:oMathPara>
                  </a14:m>
                  <a:endParaRPr lang="en-GB" sz="2800"/>
                </a:p>
              </p:txBody>
            </p:sp>
          </mc:Choice>
          <mc:Fallback xmlns="">
            <p:sp>
              <p:nvSpPr>
                <p:cNvPr id="8" name="Cuadro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465" y="294174"/>
                  <a:ext cx="760562" cy="2371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56"/>
                <p:cNvSpPr txBox="1"/>
                <p:nvPr/>
              </p:nvSpPr>
              <p:spPr>
                <a:xfrm>
                  <a:off x="6102465" y="1132669"/>
                  <a:ext cx="1196296" cy="255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800"/>
                </a:p>
              </p:txBody>
            </p:sp>
          </mc:Choice>
          <mc:Fallback xmlns="">
            <p:sp>
              <p:nvSpPr>
                <p:cNvPr id="9" name="Cuadro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465" y="1132669"/>
                  <a:ext cx="1196296" cy="2554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6">
              <a:extLst>
                <a:ext uri="{FF2B5EF4-FFF2-40B4-BE49-F238E27FC236}">
                  <a16:creationId xmlns:a16="http://schemas.microsoft.com/office/drawing/2014/main" id="{E1F527BF-1869-4482-9F82-C82A64968B15}"/>
                </a:ext>
              </a:extLst>
            </p:cNvPr>
            <p:cNvCxnSpPr>
              <a:cxnSpLocks/>
            </p:cNvCxnSpPr>
            <p:nvPr/>
          </p:nvCxnSpPr>
          <p:spPr>
            <a:xfrm>
              <a:off x="6481492" y="580202"/>
              <a:ext cx="1" cy="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6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4774128" y="4260318"/>
                <a:ext cx="248766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28" y="4260318"/>
                <a:ext cx="2487668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4774128" y="5107896"/>
                <a:ext cx="2976006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28" y="5107896"/>
                <a:ext cx="2976006" cy="719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8302014" y="4830897"/>
                <a:ext cx="3138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014" y="4830897"/>
                <a:ext cx="3138936" cy="276999"/>
              </a:xfrm>
              <a:prstGeom prst="rect">
                <a:avLst/>
              </a:prstGeom>
              <a:blipFill>
                <a:blip r:embed="rId4"/>
                <a:stretch>
                  <a:fillRect l="-388" r="-194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1066150" y="2216429"/>
            <a:ext cx="3341173" cy="1100817"/>
            <a:chOff x="1815760" y="1905984"/>
            <a:chExt cx="3341173" cy="1100817"/>
          </a:xfrm>
        </p:grpSpPr>
        <p:grpSp>
          <p:nvGrpSpPr>
            <p:cNvPr id="16" name="Grupo 15"/>
            <p:cNvGrpSpPr/>
            <p:nvPr/>
          </p:nvGrpSpPr>
          <p:grpSpPr>
            <a:xfrm>
              <a:off x="1815760" y="1980265"/>
              <a:ext cx="918296" cy="918296"/>
              <a:chOff x="1367704" y="3008376"/>
              <a:chExt cx="918296" cy="918296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704" y="3008376"/>
                <a:ext cx="918296" cy="918296"/>
              </a:xfrm>
              <a:prstGeom prst="rect">
                <a:avLst/>
              </a:prstGeom>
            </p:spPr>
          </p:pic>
          <p:sp>
            <p:nvSpPr>
              <p:cNvPr id="15" name="Rectángulo 14"/>
              <p:cNvSpPr/>
              <p:nvPr/>
            </p:nvSpPr>
            <p:spPr>
              <a:xfrm>
                <a:off x="1747258" y="3188632"/>
                <a:ext cx="30328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3753547" y="1905984"/>
              <a:ext cx="1403386" cy="1100817"/>
              <a:chOff x="3492082" y="3006111"/>
              <a:chExt cx="1403386" cy="1100817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086" y="3008376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588" y="3006111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2288" y="3016673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4956" y="3027235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082" y="3372507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2584" y="3370242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952" y="3391366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082" y="3727557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2584" y="3725292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8284" y="3735854"/>
                <a:ext cx="360512" cy="360512"/>
              </a:xfrm>
              <a:prstGeom prst="rect">
                <a:avLst/>
              </a:prstGeom>
            </p:spPr>
          </p:pic>
          <p:pic>
            <p:nvPicPr>
              <p:cNvPr id="29" name="Imagen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952" y="3746416"/>
                <a:ext cx="360512" cy="360512"/>
              </a:xfrm>
              <a:prstGeom prst="rect">
                <a:avLst/>
              </a:prstGeom>
            </p:spPr>
          </p:pic>
          <p:grpSp>
            <p:nvGrpSpPr>
              <p:cNvPr id="34" name="Grupo 33"/>
              <p:cNvGrpSpPr/>
              <p:nvPr/>
            </p:nvGrpSpPr>
            <p:grpSpPr>
              <a:xfrm>
                <a:off x="4178284" y="3380804"/>
                <a:ext cx="360512" cy="360512"/>
                <a:chOff x="4178284" y="3380804"/>
                <a:chExt cx="360512" cy="360512"/>
              </a:xfrm>
            </p:grpSpPr>
            <p:pic>
              <p:nvPicPr>
                <p:cNvPr id="24" name="Imagen 2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8284" y="3380804"/>
                  <a:ext cx="360512" cy="360512"/>
                </a:xfrm>
                <a:prstGeom prst="rect">
                  <a:avLst/>
                </a:prstGeom>
              </p:spPr>
            </p:pic>
            <p:sp>
              <p:nvSpPr>
                <p:cNvPr id="33" name="Rectángulo 32"/>
                <p:cNvSpPr/>
                <p:nvPr/>
              </p:nvSpPr>
              <p:spPr>
                <a:xfrm>
                  <a:off x="4263761" y="3420700"/>
                  <a:ext cx="237566" cy="21544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s-ES" sz="800"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  <p:cxnSp>
          <p:nvCxnSpPr>
            <p:cNvPr id="62" name="Conector recto de flecha 61"/>
            <p:cNvCxnSpPr/>
            <p:nvPr/>
          </p:nvCxnSpPr>
          <p:spPr>
            <a:xfrm>
              <a:off x="2878156" y="2439413"/>
              <a:ext cx="715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5395151" y="2345420"/>
                <a:ext cx="49370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ES"/>
                  <a:t> </a:t>
                </a:r>
                <a:r>
                  <a:rPr lang="en-GB"/>
                  <a:t>is the index of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/>
                  <a:t>  </a:t>
                </a:r>
                <a:r>
                  <a:rPr lang="en-GB"/>
                  <a:t>in the set of public keys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/>
                  <a:t> such that</a:t>
                </a:r>
                <a:r>
                  <a:rPr lang="es-ES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/>
                  <a:t>.</a:t>
                </a:r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151" y="2345420"/>
                <a:ext cx="4937006" cy="646331"/>
              </a:xfrm>
              <a:prstGeom prst="rect">
                <a:avLst/>
              </a:prstGeom>
              <a:blipFill>
                <a:blip r:embed="rId7"/>
                <a:stretch>
                  <a:fillRect t="-5660" r="-18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/>
              <p:cNvSpPr txBox="1"/>
              <p:nvPr/>
            </p:nvSpPr>
            <p:spPr>
              <a:xfrm>
                <a:off x="945594" y="4646230"/>
                <a:ext cx="3461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Randomly </a:t>
                </a:r>
                <a:r>
                  <a:rPr lang="es-ES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/>
                  <a:t>. </a:t>
                </a:r>
                <a:endParaRPr lang="en-GB"/>
              </a:p>
            </p:txBody>
          </p:sp>
        </mc:Choice>
        <mc:Fallback xmlns="">
          <p:sp>
            <p:nvSpPr>
              <p:cNvPr id="64" name="Cuadro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94" y="4646230"/>
                <a:ext cx="3461729" cy="646331"/>
              </a:xfrm>
              <a:prstGeom prst="rect">
                <a:avLst/>
              </a:prstGeom>
              <a:blipFill>
                <a:blip r:embed="rId8"/>
                <a:stretch>
                  <a:fillRect l="-140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upo 77"/>
          <p:cNvGrpSpPr/>
          <p:nvPr/>
        </p:nvGrpSpPr>
        <p:grpSpPr>
          <a:xfrm>
            <a:off x="7115395" y="267905"/>
            <a:ext cx="4573312" cy="461665"/>
            <a:chOff x="7115395" y="267905"/>
            <a:chExt cx="4573312" cy="461665"/>
          </a:xfrm>
        </p:grpSpPr>
        <p:grpSp>
          <p:nvGrpSpPr>
            <p:cNvPr id="79" name="Grupo 78"/>
            <p:cNvGrpSpPr/>
            <p:nvPr/>
          </p:nvGrpSpPr>
          <p:grpSpPr>
            <a:xfrm>
              <a:off x="7115395" y="267905"/>
              <a:ext cx="4573312" cy="461665"/>
              <a:chOff x="7115395" y="267905"/>
              <a:chExt cx="4573312" cy="461665"/>
            </a:xfrm>
          </p:grpSpPr>
          <p:sp>
            <p:nvSpPr>
              <p:cNvPr id="81" name="TextBox 88">
                <a:extLst>
                  <a:ext uri="{FF2B5EF4-FFF2-40B4-BE49-F238E27FC236}">
                    <a16:creationId xmlns:a16="http://schemas.microsoft.com/office/drawing/2014/main" id="{D4ED546E-BEB6-470D-83BD-F63C5E477AF2}"/>
                  </a:ext>
                </a:extLst>
              </p:cNvPr>
              <p:cNvSpPr txBox="1"/>
              <p:nvPr/>
            </p:nvSpPr>
            <p:spPr>
              <a:xfrm>
                <a:off x="7115395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GEN</a:t>
                </a:r>
              </a:p>
            </p:txBody>
          </p:sp>
          <p:sp>
            <p:nvSpPr>
              <p:cNvPr id="82" name="TextBox 88">
                <a:extLst>
                  <a:ext uri="{FF2B5EF4-FFF2-40B4-BE49-F238E27FC236}">
                    <a16:creationId xmlns:a16="http://schemas.microsoft.com/office/drawing/2014/main" id="{D84E53A8-736C-481E-80E7-86BE121DAC9B}"/>
                  </a:ext>
                </a:extLst>
              </p:cNvPr>
              <p:cNvSpPr txBox="1"/>
              <p:nvPr/>
            </p:nvSpPr>
            <p:spPr>
              <a:xfrm>
                <a:off x="8302014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/>
                  <a:t>SIG</a:t>
                </a:r>
              </a:p>
            </p:txBody>
          </p:sp>
          <p:sp>
            <p:nvSpPr>
              <p:cNvPr id="83" name="TextBox 88">
                <a:extLst>
                  <a:ext uri="{FF2B5EF4-FFF2-40B4-BE49-F238E27FC236}">
                    <a16:creationId xmlns:a16="http://schemas.microsoft.com/office/drawing/2014/main" id="{E5BAF2C8-2CB4-4846-AE89-9552DF0DA092}"/>
                  </a:ext>
                </a:extLst>
              </p:cNvPr>
              <p:cNvSpPr txBox="1"/>
              <p:nvPr/>
            </p:nvSpPr>
            <p:spPr>
              <a:xfrm>
                <a:off x="9488633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VER</a:t>
                </a:r>
              </a:p>
            </p:txBody>
          </p:sp>
          <p:sp>
            <p:nvSpPr>
              <p:cNvPr id="84" name="TextBox 88">
                <a:extLst>
                  <a:ext uri="{FF2B5EF4-FFF2-40B4-BE49-F238E27FC236}">
                    <a16:creationId xmlns:a16="http://schemas.microsoft.com/office/drawing/2014/main" id="{3F8468EF-06FF-4694-855F-37CE9DB4CAD0}"/>
                  </a:ext>
                </a:extLst>
              </p:cNvPr>
              <p:cNvSpPr txBox="1"/>
              <p:nvPr/>
            </p:nvSpPr>
            <p:spPr>
              <a:xfrm>
                <a:off x="10675251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LNK</a:t>
                </a:r>
              </a:p>
            </p:txBody>
          </p:sp>
        </p:grpSp>
        <p:cxnSp>
          <p:nvCxnSpPr>
            <p:cNvPr id="80" name="Conector recto 5">
              <a:extLst>
                <a:ext uri="{FF2B5EF4-FFF2-40B4-BE49-F238E27FC236}">
                  <a16:creationId xmlns:a16="http://schemas.microsoft.com/office/drawing/2014/main" id="{337EAF57-D98C-4B35-BBEF-685F5F556E57}"/>
                </a:ext>
              </a:extLst>
            </p:cNvPr>
            <p:cNvCxnSpPr>
              <a:cxnSpLocks/>
            </p:cNvCxnSpPr>
            <p:nvPr/>
          </p:nvCxnSpPr>
          <p:spPr>
            <a:xfrm>
              <a:off x="8487307" y="706996"/>
              <a:ext cx="642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/>
          <p:cNvSpPr txBox="1"/>
          <p:nvPr/>
        </p:nvSpPr>
        <p:spPr>
          <a:xfrm>
            <a:off x="2128546" y="1196642"/>
            <a:ext cx="847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Generate a one time ring signature with a non-interactive zero-knowledge proof.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49" y="3724780"/>
            <a:ext cx="879065" cy="8790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96975" y="5334948"/>
            <a:ext cx="3996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/>
              <a:t>If the hash function is appropriate then the prover cannot guess its output before trying.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9528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13" y="2494686"/>
            <a:ext cx="918296" cy="918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1006310" y="3092334"/>
                <a:ext cx="3310393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0" y="3092334"/>
                <a:ext cx="3310393" cy="10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1006310" y="2118814"/>
                <a:ext cx="2955617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0" y="2118814"/>
                <a:ext cx="2955617" cy="617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5373565" y="2815335"/>
                <a:ext cx="2526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65" y="2815335"/>
                <a:ext cx="2526461" cy="276999"/>
              </a:xfrm>
              <a:prstGeom prst="rect">
                <a:avLst/>
              </a:prstGeom>
              <a:blipFill>
                <a:blip r:embed="rId5"/>
                <a:stretch>
                  <a:fillRect l="-964" r="-289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upo 77"/>
          <p:cNvGrpSpPr/>
          <p:nvPr/>
        </p:nvGrpSpPr>
        <p:grpSpPr>
          <a:xfrm>
            <a:off x="7115395" y="267905"/>
            <a:ext cx="4573312" cy="461665"/>
            <a:chOff x="7115395" y="267905"/>
            <a:chExt cx="4573312" cy="461665"/>
          </a:xfrm>
        </p:grpSpPr>
        <p:grpSp>
          <p:nvGrpSpPr>
            <p:cNvPr id="79" name="Grupo 78"/>
            <p:cNvGrpSpPr/>
            <p:nvPr/>
          </p:nvGrpSpPr>
          <p:grpSpPr>
            <a:xfrm>
              <a:off x="7115395" y="267905"/>
              <a:ext cx="4573312" cy="461665"/>
              <a:chOff x="7115395" y="267905"/>
              <a:chExt cx="4573312" cy="461665"/>
            </a:xfrm>
          </p:grpSpPr>
          <p:sp>
            <p:nvSpPr>
              <p:cNvPr id="81" name="TextBox 88">
                <a:extLst>
                  <a:ext uri="{FF2B5EF4-FFF2-40B4-BE49-F238E27FC236}">
                    <a16:creationId xmlns:a16="http://schemas.microsoft.com/office/drawing/2014/main" id="{D4ED546E-BEB6-470D-83BD-F63C5E477AF2}"/>
                  </a:ext>
                </a:extLst>
              </p:cNvPr>
              <p:cNvSpPr txBox="1"/>
              <p:nvPr/>
            </p:nvSpPr>
            <p:spPr>
              <a:xfrm>
                <a:off x="7115395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GEN</a:t>
                </a:r>
              </a:p>
            </p:txBody>
          </p:sp>
          <p:sp>
            <p:nvSpPr>
              <p:cNvPr id="82" name="TextBox 88">
                <a:extLst>
                  <a:ext uri="{FF2B5EF4-FFF2-40B4-BE49-F238E27FC236}">
                    <a16:creationId xmlns:a16="http://schemas.microsoft.com/office/drawing/2014/main" id="{D84E53A8-736C-481E-80E7-86BE121DAC9B}"/>
                  </a:ext>
                </a:extLst>
              </p:cNvPr>
              <p:cNvSpPr txBox="1"/>
              <p:nvPr/>
            </p:nvSpPr>
            <p:spPr>
              <a:xfrm>
                <a:off x="8302014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/>
                  <a:t>SIG</a:t>
                </a:r>
              </a:p>
            </p:txBody>
          </p:sp>
          <p:sp>
            <p:nvSpPr>
              <p:cNvPr id="83" name="TextBox 88">
                <a:extLst>
                  <a:ext uri="{FF2B5EF4-FFF2-40B4-BE49-F238E27FC236}">
                    <a16:creationId xmlns:a16="http://schemas.microsoft.com/office/drawing/2014/main" id="{E5BAF2C8-2CB4-4846-AE89-9552DF0DA092}"/>
                  </a:ext>
                </a:extLst>
              </p:cNvPr>
              <p:cNvSpPr txBox="1"/>
              <p:nvPr/>
            </p:nvSpPr>
            <p:spPr>
              <a:xfrm>
                <a:off x="9488633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VER</a:t>
                </a:r>
              </a:p>
            </p:txBody>
          </p:sp>
          <p:sp>
            <p:nvSpPr>
              <p:cNvPr id="84" name="TextBox 88">
                <a:extLst>
                  <a:ext uri="{FF2B5EF4-FFF2-40B4-BE49-F238E27FC236}">
                    <a16:creationId xmlns:a16="http://schemas.microsoft.com/office/drawing/2014/main" id="{3F8468EF-06FF-4694-855F-37CE9DB4CAD0}"/>
                  </a:ext>
                </a:extLst>
              </p:cNvPr>
              <p:cNvSpPr txBox="1"/>
              <p:nvPr/>
            </p:nvSpPr>
            <p:spPr>
              <a:xfrm>
                <a:off x="10675251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LNK</a:t>
                </a:r>
              </a:p>
            </p:txBody>
          </p:sp>
        </p:grpSp>
        <p:cxnSp>
          <p:nvCxnSpPr>
            <p:cNvPr id="80" name="Conector recto 5">
              <a:extLst>
                <a:ext uri="{FF2B5EF4-FFF2-40B4-BE49-F238E27FC236}">
                  <a16:creationId xmlns:a16="http://schemas.microsoft.com/office/drawing/2014/main" id="{337EAF57-D98C-4B35-BBEF-685F5F556E57}"/>
                </a:ext>
              </a:extLst>
            </p:cNvPr>
            <p:cNvCxnSpPr>
              <a:cxnSpLocks/>
            </p:cNvCxnSpPr>
            <p:nvPr/>
          </p:nvCxnSpPr>
          <p:spPr>
            <a:xfrm>
              <a:off x="8487307" y="706996"/>
              <a:ext cx="642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adroTexto 41"/>
          <p:cNvSpPr txBox="1"/>
          <p:nvPr/>
        </p:nvSpPr>
        <p:spPr>
          <a:xfrm>
            <a:off x="1797079" y="1058508"/>
            <a:ext cx="847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Generate a one time ring signature with a non-interactive zero-knowledge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792797" y="4829316"/>
                <a:ext cx="8705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A signature is generated that provides no particular information about the user. Output of the algorithm is this signature and the set of public keys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/>
                  <a:t>.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97" y="4829316"/>
                <a:ext cx="8705010" cy="646331"/>
              </a:xfrm>
              <a:prstGeom prst="rect">
                <a:avLst/>
              </a:prstGeom>
              <a:blipFill>
                <a:blip r:embed="rId6"/>
                <a:stretch>
                  <a:fillRect l="-56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792797" y="5713916"/>
                <a:ext cx="7522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Applying L-transformations proves the signer knows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𝑥𝐺</m:t>
                    </m:r>
                  </m:oMath>
                </a14:m>
                <a:r>
                  <a:rPr lang="en-GB"/>
                  <a:t>. 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97" y="5713916"/>
                <a:ext cx="7522673" cy="369332"/>
              </a:xfrm>
              <a:prstGeom prst="rect">
                <a:avLst/>
              </a:prstGeom>
              <a:blipFill>
                <a:blip r:embed="rId7"/>
                <a:stretch>
                  <a:fillRect l="-648" t="-8197" r="-13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6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98183" y="1777971"/>
                <a:ext cx="2840073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83" y="1777971"/>
                <a:ext cx="2840073" cy="959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836718" y="3053598"/>
                <a:ext cx="4275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8" y="3053598"/>
                <a:ext cx="4275466" cy="369332"/>
              </a:xfrm>
              <a:prstGeom prst="rect">
                <a:avLst/>
              </a:prstGeom>
              <a:blipFill>
                <a:blip r:embed="rId3"/>
                <a:stretch>
                  <a:fillRect l="-285" r="-199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5672994" y="1397001"/>
                <a:ext cx="59490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/>
                  <a:t>Perform inverse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/>
                  <a:t> transformations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, in order to replicate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/>
                  <a:t> via the hashing function.</a:t>
                </a:r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994" y="1397001"/>
                <a:ext cx="5949030" cy="646331"/>
              </a:xfrm>
              <a:prstGeom prst="rect">
                <a:avLst/>
              </a:prstGeom>
              <a:blipFill>
                <a:blip r:embed="rId4"/>
                <a:stretch>
                  <a:fillRect l="-922" t="-4717" r="-82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upo 115"/>
          <p:cNvGrpSpPr/>
          <p:nvPr/>
        </p:nvGrpSpPr>
        <p:grpSpPr>
          <a:xfrm>
            <a:off x="7115395" y="267905"/>
            <a:ext cx="4573312" cy="461665"/>
            <a:chOff x="7115395" y="267905"/>
            <a:chExt cx="4573312" cy="461665"/>
          </a:xfrm>
        </p:grpSpPr>
        <p:grpSp>
          <p:nvGrpSpPr>
            <p:cNvPr id="117" name="Grupo 116"/>
            <p:cNvGrpSpPr/>
            <p:nvPr/>
          </p:nvGrpSpPr>
          <p:grpSpPr>
            <a:xfrm>
              <a:off x="7115395" y="267905"/>
              <a:ext cx="4573312" cy="461665"/>
              <a:chOff x="7115395" y="267905"/>
              <a:chExt cx="4573312" cy="461665"/>
            </a:xfrm>
          </p:grpSpPr>
          <p:sp>
            <p:nvSpPr>
              <p:cNvPr id="119" name="TextBox 88">
                <a:extLst>
                  <a:ext uri="{FF2B5EF4-FFF2-40B4-BE49-F238E27FC236}">
                    <a16:creationId xmlns:a16="http://schemas.microsoft.com/office/drawing/2014/main" id="{D4ED546E-BEB6-470D-83BD-F63C5E477AF2}"/>
                  </a:ext>
                </a:extLst>
              </p:cNvPr>
              <p:cNvSpPr txBox="1"/>
              <p:nvPr/>
            </p:nvSpPr>
            <p:spPr>
              <a:xfrm>
                <a:off x="7115395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GEN</a:t>
                </a:r>
              </a:p>
            </p:txBody>
          </p:sp>
          <p:sp>
            <p:nvSpPr>
              <p:cNvPr id="120" name="TextBox 88">
                <a:extLst>
                  <a:ext uri="{FF2B5EF4-FFF2-40B4-BE49-F238E27FC236}">
                    <a16:creationId xmlns:a16="http://schemas.microsoft.com/office/drawing/2014/main" id="{D84E53A8-736C-481E-80E7-86BE121DAC9B}"/>
                  </a:ext>
                </a:extLst>
              </p:cNvPr>
              <p:cNvSpPr txBox="1"/>
              <p:nvPr/>
            </p:nvSpPr>
            <p:spPr>
              <a:xfrm>
                <a:off x="8302014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SIG</a:t>
                </a:r>
              </a:p>
            </p:txBody>
          </p:sp>
          <p:sp>
            <p:nvSpPr>
              <p:cNvPr id="121" name="TextBox 88">
                <a:extLst>
                  <a:ext uri="{FF2B5EF4-FFF2-40B4-BE49-F238E27FC236}">
                    <a16:creationId xmlns:a16="http://schemas.microsoft.com/office/drawing/2014/main" id="{E5BAF2C8-2CB4-4846-AE89-9552DF0DA092}"/>
                  </a:ext>
                </a:extLst>
              </p:cNvPr>
              <p:cNvSpPr txBox="1"/>
              <p:nvPr/>
            </p:nvSpPr>
            <p:spPr>
              <a:xfrm>
                <a:off x="9488633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/>
                  <a:t>VER</a:t>
                </a:r>
              </a:p>
            </p:txBody>
          </p:sp>
          <p:sp>
            <p:nvSpPr>
              <p:cNvPr id="122" name="TextBox 88">
                <a:extLst>
                  <a:ext uri="{FF2B5EF4-FFF2-40B4-BE49-F238E27FC236}">
                    <a16:creationId xmlns:a16="http://schemas.microsoft.com/office/drawing/2014/main" id="{3F8468EF-06FF-4694-855F-37CE9DB4CAD0}"/>
                  </a:ext>
                </a:extLst>
              </p:cNvPr>
              <p:cNvSpPr txBox="1"/>
              <p:nvPr/>
            </p:nvSpPr>
            <p:spPr>
              <a:xfrm>
                <a:off x="10675251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LNK</a:t>
                </a:r>
              </a:p>
            </p:txBody>
          </p:sp>
        </p:grpSp>
        <p:cxnSp>
          <p:nvCxnSpPr>
            <p:cNvPr id="118" name="Conector recto 5">
              <a:extLst>
                <a:ext uri="{FF2B5EF4-FFF2-40B4-BE49-F238E27FC236}">
                  <a16:creationId xmlns:a16="http://schemas.microsoft.com/office/drawing/2014/main" id="{337EAF57-D98C-4B35-BBEF-685F5F556E57}"/>
                </a:ext>
              </a:extLst>
            </p:cNvPr>
            <p:cNvCxnSpPr>
              <a:cxnSpLocks/>
            </p:cNvCxnSpPr>
            <p:nvPr/>
          </p:nvCxnSpPr>
          <p:spPr>
            <a:xfrm>
              <a:off x="9687310" y="706996"/>
              <a:ext cx="642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1833203" y="3952783"/>
            <a:ext cx="7942920" cy="2444218"/>
            <a:chOff x="1833342" y="3251743"/>
            <a:chExt cx="7942920" cy="2444218"/>
          </a:xfrm>
        </p:grpSpPr>
        <p:pic>
          <p:nvPicPr>
            <p:cNvPr id="3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553" y="3251743"/>
              <a:ext cx="921215" cy="9212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6"/>
                <p:cNvSpPr txBox="1"/>
                <p:nvPr/>
              </p:nvSpPr>
              <p:spPr>
                <a:xfrm>
                  <a:off x="1833342" y="3773373"/>
                  <a:ext cx="5501442" cy="1008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,…,</m:t>
                                </m:r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,…,</m:t>
                                </m:r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en-GB" sz="2400"/>
                </a:p>
              </p:txBody>
            </p:sp>
          </mc:Choice>
          <mc:Fallback xmlns="">
            <p:sp>
              <p:nvSpPr>
                <p:cNvPr id="42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42" y="3773373"/>
                  <a:ext cx="5501442" cy="10085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5">
              <a:extLst>
                <a:ext uri="{FF2B5EF4-FFF2-40B4-BE49-F238E27FC236}">
                  <a16:creationId xmlns:a16="http://schemas.microsoft.com/office/drawing/2014/main" id="{59AA5889-F676-4500-BA3F-E99A7FAF9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6378" y="3791798"/>
              <a:ext cx="805543" cy="337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">
              <a:extLst>
                <a:ext uri="{FF2B5EF4-FFF2-40B4-BE49-F238E27FC236}">
                  <a16:creationId xmlns:a16="http://schemas.microsoft.com/office/drawing/2014/main" id="{F7090237-5FBE-4DA3-8F5B-7DB7E44E620D}"/>
                </a:ext>
              </a:extLst>
            </p:cNvPr>
            <p:cNvCxnSpPr/>
            <p:nvPr/>
          </p:nvCxnSpPr>
          <p:spPr>
            <a:xfrm>
              <a:off x="7528149" y="4410382"/>
              <a:ext cx="783772" cy="4354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/>
            <p:cNvGrpSpPr/>
            <p:nvPr/>
          </p:nvGrpSpPr>
          <p:grpSpPr>
            <a:xfrm>
              <a:off x="8518057" y="4346793"/>
              <a:ext cx="1258205" cy="1349168"/>
              <a:chOff x="9653562" y="1576667"/>
              <a:chExt cx="1161289" cy="1170432"/>
            </a:xfrm>
          </p:grpSpPr>
          <p:sp>
            <p:nvSpPr>
              <p:cNvPr id="43" name="Multiplicar 42"/>
              <p:cNvSpPr/>
              <p:nvPr/>
            </p:nvSpPr>
            <p:spPr>
              <a:xfrm>
                <a:off x="9653562" y="1576667"/>
                <a:ext cx="1161289" cy="1170432"/>
              </a:xfrm>
              <a:prstGeom prst="mathMultiply">
                <a:avLst/>
              </a:prstGeom>
              <a:solidFill>
                <a:srgbClr val="FF0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7" name="Imagen 4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9975" y="1854678"/>
                <a:ext cx="614410" cy="614410"/>
              </a:xfrm>
              <a:prstGeom prst="rect">
                <a:avLst/>
              </a:prstGeom>
            </p:spPr>
          </p:pic>
        </p:grpSp>
      </p:grpSp>
      <p:sp>
        <p:nvSpPr>
          <p:cNvPr id="20" name="CuadroTexto 19"/>
          <p:cNvSpPr txBox="1"/>
          <p:nvPr/>
        </p:nvSpPr>
        <p:spPr>
          <a:xfrm>
            <a:off x="5672994" y="2572263"/>
            <a:ext cx="594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/>
              <a:t>The signature proves the user is part of the group without giving any information of the user.</a:t>
            </a:r>
          </a:p>
        </p:txBody>
      </p:sp>
    </p:spTree>
    <p:extLst>
      <p:ext uri="{BB962C8B-B14F-4D97-AF65-F5344CB8AC3E}">
        <p14:creationId xmlns:p14="http://schemas.microsoft.com/office/powerpoint/2010/main" val="42804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upo 96"/>
          <p:cNvGrpSpPr/>
          <p:nvPr/>
        </p:nvGrpSpPr>
        <p:grpSpPr>
          <a:xfrm>
            <a:off x="7115395" y="267905"/>
            <a:ext cx="4573312" cy="461665"/>
            <a:chOff x="7115395" y="267905"/>
            <a:chExt cx="4573312" cy="461665"/>
          </a:xfrm>
        </p:grpSpPr>
        <p:grpSp>
          <p:nvGrpSpPr>
            <p:cNvPr id="98" name="Grupo 97"/>
            <p:cNvGrpSpPr/>
            <p:nvPr/>
          </p:nvGrpSpPr>
          <p:grpSpPr>
            <a:xfrm>
              <a:off x="7115395" y="267905"/>
              <a:ext cx="4573312" cy="461665"/>
              <a:chOff x="7115395" y="267905"/>
              <a:chExt cx="4573312" cy="461665"/>
            </a:xfrm>
          </p:grpSpPr>
          <p:sp>
            <p:nvSpPr>
              <p:cNvPr id="100" name="TextBox 88">
                <a:extLst>
                  <a:ext uri="{FF2B5EF4-FFF2-40B4-BE49-F238E27FC236}">
                    <a16:creationId xmlns:a16="http://schemas.microsoft.com/office/drawing/2014/main" id="{D4ED546E-BEB6-470D-83BD-F63C5E477AF2}"/>
                  </a:ext>
                </a:extLst>
              </p:cNvPr>
              <p:cNvSpPr txBox="1"/>
              <p:nvPr/>
            </p:nvSpPr>
            <p:spPr>
              <a:xfrm>
                <a:off x="7115395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GEN</a:t>
                </a:r>
              </a:p>
            </p:txBody>
          </p:sp>
          <p:sp>
            <p:nvSpPr>
              <p:cNvPr id="101" name="TextBox 88">
                <a:extLst>
                  <a:ext uri="{FF2B5EF4-FFF2-40B4-BE49-F238E27FC236}">
                    <a16:creationId xmlns:a16="http://schemas.microsoft.com/office/drawing/2014/main" id="{D84E53A8-736C-481E-80E7-86BE121DAC9B}"/>
                  </a:ext>
                </a:extLst>
              </p:cNvPr>
              <p:cNvSpPr txBox="1"/>
              <p:nvPr/>
            </p:nvSpPr>
            <p:spPr>
              <a:xfrm>
                <a:off x="8302014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SIG</a:t>
                </a:r>
              </a:p>
            </p:txBody>
          </p:sp>
          <p:sp>
            <p:nvSpPr>
              <p:cNvPr id="102" name="TextBox 88">
                <a:extLst>
                  <a:ext uri="{FF2B5EF4-FFF2-40B4-BE49-F238E27FC236}">
                    <a16:creationId xmlns:a16="http://schemas.microsoft.com/office/drawing/2014/main" id="{E5BAF2C8-2CB4-4846-AE89-9552DF0DA092}"/>
                  </a:ext>
                </a:extLst>
              </p:cNvPr>
              <p:cNvSpPr txBox="1"/>
              <p:nvPr/>
            </p:nvSpPr>
            <p:spPr>
              <a:xfrm>
                <a:off x="9488633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>
                    <a:solidFill>
                      <a:schemeClr val="bg1">
                        <a:lumMod val="50000"/>
                      </a:schemeClr>
                    </a:solidFill>
                  </a:rPr>
                  <a:t>VER</a:t>
                </a:r>
              </a:p>
            </p:txBody>
          </p:sp>
          <p:sp>
            <p:nvSpPr>
              <p:cNvPr id="103" name="TextBox 88">
                <a:extLst>
                  <a:ext uri="{FF2B5EF4-FFF2-40B4-BE49-F238E27FC236}">
                    <a16:creationId xmlns:a16="http://schemas.microsoft.com/office/drawing/2014/main" id="{3F8468EF-06FF-4694-855F-37CE9DB4CAD0}"/>
                  </a:ext>
                </a:extLst>
              </p:cNvPr>
              <p:cNvSpPr txBox="1"/>
              <p:nvPr/>
            </p:nvSpPr>
            <p:spPr>
              <a:xfrm>
                <a:off x="10675251" y="267905"/>
                <a:ext cx="1013456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cap="all"/>
                  <a:t>LNK</a:t>
                </a:r>
              </a:p>
            </p:txBody>
          </p:sp>
        </p:grpSp>
        <p:cxnSp>
          <p:nvCxnSpPr>
            <p:cNvPr id="99" name="Conector recto 5">
              <a:extLst>
                <a:ext uri="{FF2B5EF4-FFF2-40B4-BE49-F238E27FC236}">
                  <a16:creationId xmlns:a16="http://schemas.microsoft.com/office/drawing/2014/main" id="{337EAF57-D98C-4B35-BBEF-685F5F556E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60544" y="706996"/>
              <a:ext cx="642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uadroTexto 103"/>
              <p:cNvSpPr txBox="1"/>
              <p:nvPr/>
            </p:nvSpPr>
            <p:spPr>
              <a:xfrm>
                <a:off x="1076462" y="1325434"/>
                <a:ext cx="8515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/>
                  <a:t>Avoid repeatable signature using key image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/>
                  <a:t> and 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𝔗</m:t>
                    </m:r>
                  </m:oMath>
                </a14:m>
                <a:r>
                  <a:rPr lang="en-GB"/>
                  <a:t> of observed signatures.</a:t>
                </a:r>
              </a:p>
            </p:txBody>
          </p:sp>
        </mc:Choice>
        <mc:Fallback xmlns="">
          <p:sp>
            <p:nvSpPr>
              <p:cNvPr id="104" name="CuadroTex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2" y="1325434"/>
                <a:ext cx="8515593" cy="369332"/>
              </a:xfrm>
              <a:prstGeom prst="rect">
                <a:avLst/>
              </a:prstGeom>
              <a:blipFill>
                <a:blip r:embed="rId2"/>
                <a:stretch>
                  <a:fillRect l="-6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uadroTexto 104"/>
              <p:cNvSpPr txBox="1"/>
              <p:nvPr/>
            </p:nvSpPr>
            <p:spPr>
              <a:xfrm>
                <a:off x="1076462" y="4907935"/>
                <a:ext cx="8735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/>
                  <a:t> is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𝔗</m:t>
                    </m:r>
                  </m:oMath>
                </a14:m>
                <a:r>
                  <a:rPr lang="en-GB"/>
                  <a:t> the signature is linked to a user hence preventing the use of repeated signatures and preserving the ‘one-time’ nature of the key.</a:t>
                </a:r>
              </a:p>
            </p:txBody>
          </p:sp>
        </mc:Choice>
        <mc:Fallback xmlns="">
          <p:sp>
            <p:nvSpPr>
              <p:cNvPr id="105" name="CuadroTexto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2" y="4907935"/>
                <a:ext cx="8735050" cy="646331"/>
              </a:xfrm>
              <a:prstGeom prst="rect">
                <a:avLst/>
              </a:prstGeom>
              <a:blipFill>
                <a:blip r:embed="rId3"/>
                <a:stretch>
                  <a:fillRect l="-628" t="-4717" r="-55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1971890" y="2290630"/>
            <a:ext cx="6724736" cy="1980166"/>
            <a:chOff x="956224" y="4328411"/>
            <a:chExt cx="6724736" cy="1980166"/>
          </a:xfrm>
        </p:grpSpPr>
        <p:grpSp>
          <p:nvGrpSpPr>
            <p:cNvPr id="4" name="Grupo 3"/>
            <p:cNvGrpSpPr/>
            <p:nvPr/>
          </p:nvGrpSpPr>
          <p:grpSpPr>
            <a:xfrm>
              <a:off x="956224" y="4928616"/>
              <a:ext cx="918296" cy="918296"/>
              <a:chOff x="1367704" y="3008376"/>
              <a:chExt cx="918296" cy="918296"/>
            </a:xfrm>
          </p:grpSpPr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704" y="3008376"/>
                <a:ext cx="918296" cy="918296"/>
              </a:xfrm>
              <a:prstGeom prst="rect">
                <a:avLst/>
              </a:prstGeom>
            </p:spPr>
          </p:pic>
          <p:sp>
            <p:nvSpPr>
              <p:cNvPr id="33" name="Rectángulo 32"/>
              <p:cNvSpPr/>
              <p:nvPr/>
            </p:nvSpPr>
            <p:spPr>
              <a:xfrm>
                <a:off x="1768097" y="3188632"/>
                <a:ext cx="261611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s-ES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3100520" y="4724762"/>
              <a:ext cx="1571316" cy="1137552"/>
              <a:chOff x="4728152" y="3557964"/>
              <a:chExt cx="1571316" cy="1137552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648" y="3557964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9492" y="3557964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9336" y="3557964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332" y="3557964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900" y="3926672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8744" y="3926672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588" y="3926672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84" y="3926672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152" y="4295380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29" name="Imagen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7996" y="4295380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30" name="Imagen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7840" y="4295380"/>
                <a:ext cx="400136" cy="400136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7836" y="4295380"/>
                <a:ext cx="400136" cy="400136"/>
              </a:xfrm>
              <a:prstGeom prst="rect">
                <a:avLst/>
              </a:prstGeom>
            </p:spPr>
          </p:pic>
        </p:grpSp>
        <p:grpSp>
          <p:nvGrpSpPr>
            <p:cNvPr id="6" name="Grupo 5"/>
            <p:cNvGrpSpPr/>
            <p:nvPr/>
          </p:nvGrpSpPr>
          <p:grpSpPr>
            <a:xfrm>
              <a:off x="6158121" y="4328411"/>
              <a:ext cx="1522839" cy="538869"/>
              <a:chOff x="6569601" y="2408171"/>
              <a:chExt cx="1522839" cy="538869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8625" y="2443225"/>
                <a:ext cx="503815" cy="503815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29" y="2497802"/>
                <a:ext cx="306720" cy="306720"/>
              </a:xfrm>
              <a:prstGeom prst="rect">
                <a:avLst/>
              </a:prstGeom>
            </p:spPr>
          </p:pic>
          <p:grpSp>
            <p:nvGrpSpPr>
              <p:cNvPr id="17" name="Grupo 16"/>
              <p:cNvGrpSpPr/>
              <p:nvPr/>
            </p:nvGrpSpPr>
            <p:grpSpPr>
              <a:xfrm>
                <a:off x="6569601" y="2408171"/>
                <a:ext cx="478063" cy="485982"/>
                <a:chOff x="1367704" y="3008376"/>
                <a:chExt cx="918296" cy="918296"/>
              </a:xfrm>
            </p:grpSpPr>
            <p:pic>
              <p:nvPicPr>
                <p:cNvPr id="18" name="Imagen 1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7704" y="3008376"/>
                  <a:ext cx="918296" cy="918296"/>
                </a:xfrm>
                <a:prstGeom prst="rect">
                  <a:avLst/>
                </a:prstGeom>
              </p:spPr>
            </p:pic>
            <p:sp>
              <p:nvSpPr>
                <p:cNvPr id="19" name="Rectángulo 18"/>
                <p:cNvSpPr/>
                <p:nvPr/>
              </p:nvSpPr>
              <p:spPr>
                <a:xfrm>
                  <a:off x="1676895" y="3188631"/>
                  <a:ext cx="444016" cy="494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s-ES" sz="11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s-ES" sz="11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" name="Grupo 6"/>
            <p:cNvGrpSpPr/>
            <p:nvPr/>
          </p:nvGrpSpPr>
          <p:grpSpPr>
            <a:xfrm>
              <a:off x="6155761" y="5662246"/>
              <a:ext cx="615096" cy="646331"/>
              <a:chOff x="6567241" y="3742006"/>
              <a:chExt cx="615096" cy="646331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6567241" y="3742006"/>
                <a:ext cx="478063" cy="485982"/>
                <a:chOff x="1367704" y="3008376"/>
                <a:chExt cx="918296" cy="918296"/>
              </a:xfrm>
            </p:grpSpPr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7704" y="3008376"/>
                  <a:ext cx="918296" cy="918296"/>
                </a:xfrm>
                <a:prstGeom prst="rect">
                  <a:avLst/>
                </a:prstGeom>
              </p:spPr>
            </p:pic>
            <p:sp>
              <p:nvSpPr>
                <p:cNvPr id="14" name="Rectángulo 13"/>
                <p:cNvSpPr/>
                <p:nvPr/>
              </p:nvSpPr>
              <p:spPr>
                <a:xfrm>
                  <a:off x="1676895" y="3188631"/>
                  <a:ext cx="444016" cy="494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s-ES" sz="11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s-ES" sz="11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ángulo 11"/>
              <p:cNvSpPr/>
              <p:nvPr/>
            </p:nvSpPr>
            <p:spPr>
              <a:xfrm>
                <a:off x="6843782" y="3926672"/>
                <a:ext cx="33855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:endParaRPr lang="es-ES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8" name="Straight Arrow Connector 5">
              <a:extLst>
                <a:ext uri="{FF2B5EF4-FFF2-40B4-BE49-F238E27FC236}">
                  <a16:creationId xmlns:a16="http://schemas.microsoft.com/office/drawing/2014/main" id="{59AA5889-F676-4500-BA3F-E99A7FAF9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1540" y="4724762"/>
              <a:ext cx="805543" cy="337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4">
              <a:extLst>
                <a:ext uri="{FF2B5EF4-FFF2-40B4-BE49-F238E27FC236}">
                  <a16:creationId xmlns:a16="http://schemas.microsoft.com/office/drawing/2014/main" id="{F7090237-5FBE-4DA3-8F5B-7DB7E44E620D}"/>
                </a:ext>
              </a:extLst>
            </p:cNvPr>
            <p:cNvCxnSpPr/>
            <p:nvPr/>
          </p:nvCxnSpPr>
          <p:spPr>
            <a:xfrm>
              <a:off x="5038656" y="5387764"/>
              <a:ext cx="783772" cy="4354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 flipV="1">
              <a:off x="2002536" y="5202936"/>
              <a:ext cx="841248" cy="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1076462" y="5608099"/>
                <a:ext cx="8735050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/>
                  <a:t>The signer knows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/>
                  <a:t> such that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/>
                  <a:t>, proving he knows the signature is non-repeatable.</a:t>
                </a:r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2" y="5608099"/>
                <a:ext cx="8735050" cy="672685"/>
              </a:xfrm>
              <a:prstGeom prst="rect">
                <a:avLst/>
              </a:prstGeom>
              <a:blipFill>
                <a:blip r:embed="rId9"/>
                <a:stretch>
                  <a:fillRect l="-628" t="-5455" r="-55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5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5F7F-8521-4A2B-8893-E4C6BEE7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CryptoNote</a:t>
            </a:r>
            <a:r>
              <a:rPr lang="en-US"/>
              <a:t> - Summary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24FB8AA-81D3-41F7-BA90-E78F2B1D17F3}"/>
              </a:ext>
            </a:extLst>
          </p:cNvPr>
          <p:cNvSpPr txBox="1"/>
          <p:nvPr/>
        </p:nvSpPr>
        <p:spPr>
          <a:xfrm>
            <a:off x="2425294" y="4384819"/>
            <a:ext cx="49899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45346-34F7-4A52-822F-8ACDE9D3AB3A}"/>
              </a:ext>
            </a:extLst>
          </p:cNvPr>
          <p:cNvSpPr txBox="1"/>
          <p:nvPr/>
        </p:nvSpPr>
        <p:spPr>
          <a:xfrm>
            <a:off x="1112848" y="2621284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132bba</a:t>
            </a:r>
          </a:p>
          <a:p>
            <a:pPr algn="ctr"/>
            <a:r>
              <a:rPr lang="en-US"/>
              <a:t>8Coins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1E8CE-47D6-4DE7-8835-A1B2E1D6F639}"/>
              </a:ext>
            </a:extLst>
          </p:cNvPr>
          <p:cNvSpPr/>
          <p:nvPr/>
        </p:nvSpPr>
        <p:spPr>
          <a:xfrm>
            <a:off x="5461771" y="6246857"/>
            <a:ext cx="1114520" cy="367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0CD13-DDC1-4A3D-A80B-2D1AEC3FBEB4}"/>
              </a:ext>
            </a:extLst>
          </p:cNvPr>
          <p:cNvSpPr/>
          <p:nvPr/>
        </p:nvSpPr>
        <p:spPr>
          <a:xfrm>
            <a:off x="974439" y="912857"/>
            <a:ext cx="10681849" cy="154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One Time Public Key has associated One time Address (OTA)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Scan the blockchain for OTA's which belong to you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BDA1D6-EB45-4F4A-AC54-B17645DC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38" y="4527385"/>
            <a:ext cx="2319867" cy="2331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EDB0CD-370E-4205-9BCD-5432B08886AD}"/>
              </a:ext>
            </a:extLst>
          </p:cNvPr>
          <p:cNvSpPr txBox="1"/>
          <p:nvPr/>
        </p:nvSpPr>
        <p:spPr>
          <a:xfrm>
            <a:off x="2913938" y="2990738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c9ad38</a:t>
            </a:r>
          </a:p>
          <a:p>
            <a:pPr algn="ctr"/>
            <a:r>
              <a:rPr lang="en-US"/>
              <a:t>5 Coins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865-055C-45D1-9099-9832951191E2}"/>
              </a:ext>
            </a:extLst>
          </p:cNvPr>
          <p:cNvSpPr txBox="1"/>
          <p:nvPr/>
        </p:nvSpPr>
        <p:spPr>
          <a:xfrm>
            <a:off x="5838787" y="3083101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249a02</a:t>
            </a:r>
          </a:p>
          <a:p>
            <a:pPr algn="ctr"/>
            <a:r>
              <a:rPr lang="en-US"/>
              <a:t>7Coins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CC84C-A632-4124-8FD5-ECC87360E7C0}"/>
              </a:ext>
            </a:extLst>
          </p:cNvPr>
          <p:cNvSpPr txBox="1"/>
          <p:nvPr/>
        </p:nvSpPr>
        <p:spPr>
          <a:xfrm>
            <a:off x="4299393" y="2759829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df57ee</a:t>
            </a:r>
          </a:p>
          <a:p>
            <a:pPr algn="ctr"/>
            <a:r>
              <a:rPr lang="en-US"/>
              <a:t>100 Coins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6BF336-2087-4F1C-95E8-F4986586EA6A}"/>
              </a:ext>
            </a:extLst>
          </p:cNvPr>
          <p:cNvSpPr txBox="1"/>
          <p:nvPr/>
        </p:nvSpPr>
        <p:spPr>
          <a:xfrm>
            <a:off x="720301" y="3737343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be1d4b</a:t>
            </a:r>
          </a:p>
          <a:p>
            <a:pPr algn="ctr"/>
            <a:r>
              <a:rPr lang="en-US"/>
              <a:t>2 Coins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5B4AF-A1E2-4DCB-B4E5-F1ABB504999D}"/>
              </a:ext>
            </a:extLst>
          </p:cNvPr>
          <p:cNvSpPr txBox="1"/>
          <p:nvPr/>
        </p:nvSpPr>
        <p:spPr>
          <a:xfrm>
            <a:off x="720301" y="5369100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c8b2ca8</a:t>
            </a:r>
          </a:p>
          <a:p>
            <a:pPr algn="ctr"/>
            <a:r>
              <a:rPr lang="en-US"/>
              <a:t>1 Coin</a:t>
            </a:r>
          </a:p>
        </p:txBody>
      </p:sp>
      <p:cxnSp>
        <p:nvCxnSpPr>
          <p:cNvPr id="6" name="Conector recto de flecha 14">
            <a:extLst>
              <a:ext uri="{FF2B5EF4-FFF2-40B4-BE49-F238E27FC236}">
                <a16:creationId xmlns:a16="http://schemas.microsoft.com/office/drawing/2014/main" id="{CD2DDBF2-56E4-4BE6-B057-2D80DEC2CDA0}"/>
              </a:ext>
            </a:extLst>
          </p:cNvPr>
          <p:cNvCxnSpPr>
            <a:cxnSpLocks/>
          </p:cNvCxnSpPr>
          <p:nvPr/>
        </p:nvCxnSpPr>
        <p:spPr>
          <a:xfrm>
            <a:off x="3606704" y="3728548"/>
            <a:ext cx="69562" cy="12007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14">
            <a:extLst>
              <a:ext uri="{FF2B5EF4-FFF2-40B4-BE49-F238E27FC236}">
                <a16:creationId xmlns:a16="http://schemas.microsoft.com/office/drawing/2014/main" id="{DFDE9A62-2143-4A7E-B3D2-984BD89D1B19}"/>
              </a:ext>
            </a:extLst>
          </p:cNvPr>
          <p:cNvCxnSpPr>
            <a:cxnSpLocks/>
          </p:cNvCxnSpPr>
          <p:nvPr/>
        </p:nvCxnSpPr>
        <p:spPr>
          <a:xfrm flipV="1">
            <a:off x="2142741" y="5651251"/>
            <a:ext cx="893137" cy="76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4">
            <a:extLst>
              <a:ext uri="{FF2B5EF4-FFF2-40B4-BE49-F238E27FC236}">
                <a16:creationId xmlns:a16="http://schemas.microsoft.com/office/drawing/2014/main" id="{3D054C15-CD86-45B9-95D7-B855C6061EF3}"/>
              </a:ext>
            </a:extLst>
          </p:cNvPr>
          <p:cNvCxnSpPr>
            <a:cxnSpLocks/>
          </p:cNvCxnSpPr>
          <p:nvPr/>
        </p:nvCxnSpPr>
        <p:spPr>
          <a:xfrm flipH="1">
            <a:off x="4967819" y="3734706"/>
            <a:ext cx="1200437" cy="1439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0CADD8-61A1-4956-A927-B461D6EDF694}"/>
              </a:ext>
            </a:extLst>
          </p:cNvPr>
          <p:cNvSpPr txBox="1"/>
          <p:nvPr/>
        </p:nvSpPr>
        <p:spPr>
          <a:xfrm>
            <a:off x="5777211" y="5369101"/>
            <a:ext cx="148089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Total:</a:t>
            </a:r>
          </a:p>
          <a:p>
            <a:pPr algn="ctr"/>
            <a:r>
              <a:rPr lang="en-US" b="1"/>
              <a:t>13 Coins</a:t>
            </a:r>
          </a:p>
        </p:txBody>
      </p:sp>
    </p:spTree>
    <p:extLst>
      <p:ext uri="{BB962C8B-B14F-4D97-AF65-F5344CB8AC3E}">
        <p14:creationId xmlns:p14="http://schemas.microsoft.com/office/powerpoint/2010/main" val="21190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5F7F-8521-4A2B-8893-E4C6BEE7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CryptoNote</a:t>
            </a:r>
            <a:r>
              <a:rPr lang="en-US"/>
              <a:t> - Summary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24FB8AA-81D3-41F7-BA90-E78F2B1D17F3}"/>
              </a:ext>
            </a:extLst>
          </p:cNvPr>
          <p:cNvSpPr txBox="1"/>
          <p:nvPr/>
        </p:nvSpPr>
        <p:spPr>
          <a:xfrm>
            <a:off x="2409900" y="4738880"/>
            <a:ext cx="49899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+</a:t>
            </a:r>
            <a:endParaRPr lang="en-US" sz="3600">
              <a:cs typeface="Calibri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62ABB05-DBF3-48C6-8C39-60036311A548}"/>
              </a:ext>
            </a:extLst>
          </p:cNvPr>
          <p:cNvCxnSpPr>
            <a:cxnSpLocks/>
          </p:cNvCxnSpPr>
          <p:nvPr/>
        </p:nvCxnSpPr>
        <p:spPr>
          <a:xfrm>
            <a:off x="6562340" y="4498245"/>
            <a:ext cx="923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F90B74EC-BBEC-449A-AFBF-A84FA4A11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3" t="11833" b="18593"/>
          <a:stretch/>
        </p:blipFill>
        <p:spPr>
          <a:xfrm>
            <a:off x="9052308" y="4381668"/>
            <a:ext cx="2566457" cy="2131672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516509FA-24EB-440E-84A8-C9E294A67C9E}"/>
              </a:ext>
            </a:extLst>
          </p:cNvPr>
          <p:cNvSpPr txBox="1"/>
          <p:nvPr/>
        </p:nvSpPr>
        <p:spPr>
          <a:xfrm>
            <a:off x="7791660" y="3992951"/>
            <a:ext cx="346831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Recipient verifies transaction is for</a:t>
            </a:r>
            <a:r>
              <a:rPr lang="en-US" sz="2800">
                <a:cs typeface="Calibri"/>
              </a:rPr>
              <a:t>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45346-34F7-4A52-822F-8ACDE9D3AB3A}"/>
              </a:ext>
            </a:extLst>
          </p:cNvPr>
          <p:cNvSpPr txBox="1"/>
          <p:nvPr/>
        </p:nvSpPr>
        <p:spPr>
          <a:xfrm>
            <a:off x="3883757" y="5145890"/>
            <a:ext cx="292792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Ring Signature</a:t>
            </a:r>
            <a:endParaRPr lang="en-US" err="1"/>
          </a:p>
          <a:p>
            <a:pPr algn="ctr"/>
            <a:r>
              <a:rPr lang="en-US"/>
              <a:t>(Untraceable)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1E8CE-47D6-4DE7-8835-A1B2E1D6F639}"/>
              </a:ext>
            </a:extLst>
          </p:cNvPr>
          <p:cNvSpPr/>
          <p:nvPr/>
        </p:nvSpPr>
        <p:spPr>
          <a:xfrm>
            <a:off x="5446377" y="6600918"/>
            <a:ext cx="1114520" cy="367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0CD13-DDC1-4A3D-A80B-2D1AEC3FBEB4}"/>
              </a:ext>
            </a:extLst>
          </p:cNvPr>
          <p:cNvSpPr/>
          <p:nvPr/>
        </p:nvSpPr>
        <p:spPr>
          <a:xfrm>
            <a:off x="1851894" y="1105281"/>
            <a:ext cx="9227122" cy="1668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Generate new OTA for the recipient, from their P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Use one of your OTA's to send to recipient's OTA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Your OTA is hidden among the group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Cannot use your OTA again without revealing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B93D8E-966B-41E6-93E0-45EDE9BF1939}"/>
              </a:ext>
            </a:extLst>
          </p:cNvPr>
          <p:cNvSpPr/>
          <p:nvPr/>
        </p:nvSpPr>
        <p:spPr>
          <a:xfrm>
            <a:off x="666558" y="2991042"/>
            <a:ext cx="3762278" cy="1714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Transfer 10 coins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From several possible OTA to OTA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BDA1D6-EB45-4F4A-AC54-B17645DC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92" y="4696719"/>
            <a:ext cx="2319867" cy="233115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5380614-3C9B-4819-BC16-303D5234E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7017" t="47193" r="747" b="3833"/>
          <a:stretch/>
        </p:blipFill>
        <p:spPr>
          <a:xfrm>
            <a:off x="4011183" y="3902565"/>
            <a:ext cx="1093259" cy="11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8521-EC91-49BC-9F1D-55F1A8B6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Considerations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2E23E9-08B2-4767-8DD8-CBE9FE6BD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E6D59EA-E7F7-4735-BD11-A9D6CED04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195" y="469177"/>
            <a:ext cx="4110962" cy="41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A3ED-F5C0-45CA-B149-9DBCE9FA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Introduction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4E62A5-7809-4354-9542-693682201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7" y="1127440"/>
            <a:ext cx="2760813" cy="25451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B6228A-BCA3-40F5-A13A-C08190BD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490" y="3544511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3C327-A5CD-4325-A179-52A538CABFE4}"/>
              </a:ext>
            </a:extLst>
          </p:cNvPr>
          <p:cNvSpPr txBox="1"/>
          <p:nvPr/>
        </p:nvSpPr>
        <p:spPr>
          <a:xfrm>
            <a:off x="9448800" y="2130071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Public Key</a:t>
            </a:r>
            <a:endParaRPr lang="en-US" sz="28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3E88E-7158-491C-871F-99C6681DA9AE}"/>
              </a:ext>
            </a:extLst>
          </p:cNvPr>
          <p:cNvSpPr txBox="1"/>
          <p:nvPr/>
        </p:nvSpPr>
        <p:spPr>
          <a:xfrm>
            <a:off x="9499599" y="4550572"/>
            <a:ext cx="19304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Private Key</a:t>
            </a:r>
            <a:endParaRPr lang="en-US" sz="28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0C273-7594-4FDB-9399-0C3D79CEFF29}"/>
              </a:ext>
            </a:extLst>
          </p:cNvPr>
          <p:cNvSpPr txBox="1"/>
          <p:nvPr/>
        </p:nvSpPr>
        <p:spPr>
          <a:xfrm>
            <a:off x="762000" y="3208161"/>
            <a:ext cx="60960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Alice</a:t>
            </a:r>
            <a:r>
              <a:rPr lang="en-US" sz="4400">
                <a:cs typeface="Calibri"/>
              </a:rPr>
              <a:t> generates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94C6CA-F411-4496-A9E0-B651A26FCB2E}"/>
              </a:ext>
            </a:extLst>
          </p:cNvPr>
          <p:cNvCxnSpPr>
            <a:cxnSpLocks/>
          </p:cNvCxnSpPr>
          <p:nvPr/>
        </p:nvCxnSpPr>
        <p:spPr>
          <a:xfrm flipV="1">
            <a:off x="5414786" y="2729491"/>
            <a:ext cx="802301" cy="480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2FAC7DDD-E700-4107-B7EF-5EB6BA401AF9}"/>
              </a:ext>
            </a:extLst>
          </p:cNvPr>
          <p:cNvCxnSpPr>
            <a:cxnSpLocks/>
          </p:cNvCxnSpPr>
          <p:nvPr/>
        </p:nvCxnSpPr>
        <p:spPr>
          <a:xfrm>
            <a:off x="5414786" y="4068172"/>
            <a:ext cx="802301" cy="482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9C94E-E67D-4666-ACB8-3A45CCD6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12992"/>
            <a:ext cx="5157787" cy="823912"/>
          </a:xfrm>
        </p:spPr>
        <p:txBody>
          <a:bodyPr/>
          <a:lstStyle/>
          <a:p>
            <a:r>
              <a:rPr lang="en-US"/>
              <a:t>Bitcoin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7781-5F17-449F-A438-7CF3BC6F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36904"/>
            <a:ext cx="5157787" cy="3684588"/>
          </a:xfrm>
        </p:spPr>
        <p:txBody>
          <a:bodyPr/>
          <a:lstStyle/>
          <a:p>
            <a:r>
              <a:rPr lang="en-GB"/>
              <a:t>Uses the CPU-intensive SHA-256.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2E21D-413C-4898-8C3E-BD6AC082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12992"/>
            <a:ext cx="5183188" cy="823912"/>
          </a:xfrm>
        </p:spPr>
        <p:txBody>
          <a:bodyPr/>
          <a:lstStyle/>
          <a:p>
            <a:r>
              <a:rPr lang="en-US" err="1"/>
              <a:t>CryptoNote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4F674-2E34-4987-BA3C-5DBBAA2C5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36904"/>
            <a:ext cx="5183188" cy="3684588"/>
          </a:xfrm>
        </p:spPr>
        <p:txBody>
          <a:bodyPr/>
          <a:lstStyle/>
          <a:p>
            <a:r>
              <a:rPr lang="en-GB"/>
              <a:t>Memory-intensive pricing function</a:t>
            </a:r>
            <a:endParaRPr lang="en-US"/>
          </a:p>
          <a:p>
            <a:r>
              <a:rPr lang="en-GB"/>
              <a:t>Saving memory requires increasing calculation speed exponentially</a:t>
            </a:r>
            <a:endParaRPr lang="en-US"/>
          </a:p>
          <a:p>
            <a:r>
              <a:rPr lang="en-GB"/>
              <a:t>No parallelism, N simultaneous threads require N times more memory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6816C-B9D0-4CF5-B90A-58C2AFD2A69F}"/>
              </a:ext>
            </a:extLst>
          </p:cNvPr>
          <p:cNvSpPr txBox="1">
            <a:spLocks/>
          </p:cNvSpPr>
          <p:nvPr/>
        </p:nvSpPr>
        <p:spPr>
          <a:xfrm>
            <a:off x="5122206" y="305058"/>
            <a:ext cx="6298984" cy="68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Egalitarian Proof-of-work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9C94E-E67D-4666-ACB8-3A45CCD6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0747"/>
            <a:ext cx="5157787" cy="823912"/>
          </a:xfrm>
        </p:spPr>
        <p:txBody>
          <a:bodyPr/>
          <a:lstStyle/>
          <a:p>
            <a:r>
              <a:rPr lang="en-US"/>
              <a:t>Bitcoin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7781-5F17-449F-A438-7CF3BC6F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4659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Predetermined amount per block</a:t>
            </a:r>
            <a:endParaRPr lang="en-US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2E21D-413C-4898-8C3E-BD6AC082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0747"/>
            <a:ext cx="5183188" cy="823912"/>
          </a:xfrm>
        </p:spPr>
        <p:txBody>
          <a:bodyPr/>
          <a:lstStyle/>
          <a:p>
            <a:r>
              <a:rPr lang="en-US"/>
              <a:t>CryptoNote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C4F674-2E34-4987-BA3C-5DBBAA2C574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954659"/>
                <a:ext cx="5807778" cy="368458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𝐵𝑎𝑠𝑒𝑅𝑒𝑤𝑎𝑟𝑑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𝑀𝑆𝑢𝑝𝑝𝑙𝑦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i="1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GB"/>
                  <a:t>where A is amount of previously generated coins and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𝑀𝑆𝑢𝑝𝑝𝑙𝑦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= 264−1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1C4F674-2E34-4987-BA3C-5DBBAA2C5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954659"/>
                <a:ext cx="5807778" cy="3684588"/>
              </a:xfrm>
              <a:blipFill>
                <a:blip r:embed="rId3"/>
                <a:stretch>
                  <a:fillRect l="-2206" r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447F136-5601-48A3-BC10-D480C3A78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1" y="2958902"/>
            <a:ext cx="4647646" cy="30170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329917-3BAF-423B-995F-FF0CFFF75935}"/>
              </a:ext>
            </a:extLst>
          </p:cNvPr>
          <p:cNvSpPr txBox="1">
            <a:spLocks/>
          </p:cNvSpPr>
          <p:nvPr/>
        </p:nvSpPr>
        <p:spPr>
          <a:xfrm>
            <a:off x="5122206" y="305058"/>
            <a:ext cx="6298984" cy="68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Smooth Emission Curve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9C94E-E67D-4666-ACB8-3A45CCD6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2891"/>
            <a:ext cx="5157787" cy="823912"/>
          </a:xfrm>
        </p:spPr>
        <p:txBody>
          <a:bodyPr/>
          <a:lstStyle/>
          <a:p>
            <a:r>
              <a:rPr lang="en-US"/>
              <a:t>Bitcoin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7781-5F17-449F-A438-7CF3BC6F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6803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Hard-coded limits.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2E21D-413C-4898-8C3E-BD6AC0828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2891"/>
            <a:ext cx="5183188" cy="823912"/>
          </a:xfrm>
        </p:spPr>
        <p:txBody>
          <a:bodyPr/>
          <a:lstStyle/>
          <a:p>
            <a:r>
              <a:rPr lang="en-US"/>
              <a:t>CryptoNote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4F674-2E34-4987-BA3C-5DBBAA2C5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6803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Difficulty  </a:t>
            </a:r>
            <a:r>
              <a:rPr lang="en-GB" b="1" i="1"/>
              <a:t>α</a:t>
            </a:r>
            <a:r>
              <a:rPr lang="en-GB"/>
              <a:t>  sum all the work completed by the nodes and divide it by the time they have spent.</a:t>
            </a:r>
            <a:endParaRPr lang="en-US"/>
          </a:p>
          <a:p>
            <a:r>
              <a:rPr lang="en-GB"/>
              <a:t>Block size and excess size penalty  </a:t>
            </a:r>
            <a:r>
              <a:rPr lang="en-GB" b="1" i="1"/>
              <a:t>α</a:t>
            </a:r>
            <a:r>
              <a:rPr lang="en-GB"/>
              <a:t>  median block size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BDE886-BC68-4E23-AEB2-137CEC405DA6}"/>
              </a:ext>
            </a:extLst>
          </p:cNvPr>
          <p:cNvSpPr txBox="1">
            <a:spLocks/>
          </p:cNvSpPr>
          <p:nvPr/>
        </p:nvSpPr>
        <p:spPr>
          <a:xfrm>
            <a:off x="5122206" y="305058"/>
            <a:ext cx="6298984" cy="68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/>
              <a:t>Adjustable parameters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5F7F-8521-4A2B-8893-E4C6BEE7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94" y="258876"/>
            <a:ext cx="7492014" cy="68520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Use Private key to Sign Transaction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979DBC-030F-4822-8DA8-E1F7C4FB7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017" t="47193" r="747" b="3833"/>
          <a:stretch/>
        </p:blipFill>
        <p:spPr>
          <a:xfrm>
            <a:off x="8290698" y="2948140"/>
            <a:ext cx="1685925" cy="1819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60D76-3539-4D90-B01A-69F3EC14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55" y="4119446"/>
            <a:ext cx="2319867" cy="233115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BFA51E62-A351-4ADC-BA79-54FBD079D6BF}"/>
              </a:ext>
            </a:extLst>
          </p:cNvPr>
          <p:cNvGrpSpPr/>
          <p:nvPr/>
        </p:nvGrpSpPr>
        <p:grpSpPr>
          <a:xfrm>
            <a:off x="1872477" y="1800225"/>
            <a:ext cx="3543300" cy="1890184"/>
            <a:chOff x="1021835" y="1952625"/>
            <a:chExt cx="3543300" cy="1890184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4B198EB-C72B-430F-ADDD-A8FC5BF09E8E}"/>
                </a:ext>
              </a:extLst>
            </p:cNvPr>
            <p:cNvSpPr txBox="1"/>
            <p:nvPr/>
          </p:nvSpPr>
          <p:spPr>
            <a:xfrm>
              <a:off x="1081645" y="2765591"/>
              <a:ext cx="3423681" cy="107721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Transfer 10 coins from Alice to Bob</a:t>
              </a:r>
              <a:endParaRPr lang="en-US" sz="3200">
                <a:cs typeface="Calibri"/>
              </a:endParaRPr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BD0B95EE-FC38-4B58-91A9-7A35A4D4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77810" y="2091409"/>
              <a:ext cx="602072" cy="602072"/>
            </a:xfrm>
            <a:prstGeom prst="rect">
              <a:avLst/>
            </a:prstGeom>
          </p:spPr>
        </p:pic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C30648-3220-4F94-B576-5AE42CB3D922}"/>
                </a:ext>
              </a:extLst>
            </p:cNvPr>
            <p:cNvSpPr/>
            <p:nvPr/>
          </p:nvSpPr>
          <p:spPr>
            <a:xfrm>
              <a:off x="1021835" y="1952625"/>
              <a:ext cx="3543300" cy="1890184"/>
            </a:xfrm>
            <a:prstGeom prst="roundRect">
              <a:avLst>
                <a:gd name="adj" fmla="val 2054"/>
              </a:avLst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D24FB8AA-81D3-41F7-BA90-E78F2B1D17F3}"/>
              </a:ext>
            </a:extLst>
          </p:cNvPr>
          <p:cNvSpPr txBox="1"/>
          <p:nvPr/>
        </p:nvSpPr>
        <p:spPr>
          <a:xfrm>
            <a:off x="3394631" y="3857769"/>
            <a:ext cx="49899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+</a:t>
            </a:r>
            <a:endParaRPr lang="en-US" sz="3600">
              <a:cs typeface="Calibri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62ABB05-DBF3-48C6-8C39-60036311A548}"/>
              </a:ext>
            </a:extLst>
          </p:cNvPr>
          <p:cNvCxnSpPr>
            <a:cxnSpLocks/>
          </p:cNvCxnSpPr>
          <p:nvPr/>
        </p:nvCxnSpPr>
        <p:spPr>
          <a:xfrm>
            <a:off x="6381750" y="3778771"/>
            <a:ext cx="923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5F7F-8521-4A2B-8893-E4C6BEE7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94" y="258876"/>
            <a:ext cx="7492014" cy="685203"/>
          </a:xfrm>
        </p:spPr>
        <p:txBody>
          <a:bodyPr>
            <a:normAutofit/>
          </a:bodyPr>
          <a:lstStyle/>
          <a:p>
            <a:r>
              <a:rPr lang="en-US"/>
              <a:t>Public Key used to Verify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FA51E62-A351-4ADC-BA79-54FBD079D6BF}"/>
              </a:ext>
            </a:extLst>
          </p:cNvPr>
          <p:cNvGrpSpPr/>
          <p:nvPr/>
        </p:nvGrpSpPr>
        <p:grpSpPr>
          <a:xfrm>
            <a:off x="1634352" y="1819275"/>
            <a:ext cx="3543300" cy="1890184"/>
            <a:chOff x="1021835" y="1952625"/>
            <a:chExt cx="3543300" cy="1890184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4B198EB-C72B-430F-ADDD-A8FC5BF09E8E}"/>
                </a:ext>
              </a:extLst>
            </p:cNvPr>
            <p:cNvSpPr txBox="1"/>
            <p:nvPr/>
          </p:nvSpPr>
          <p:spPr>
            <a:xfrm>
              <a:off x="1081645" y="2765591"/>
              <a:ext cx="3423681" cy="107721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Transfer 10 coins from Alice to Bob</a:t>
              </a:r>
              <a:endParaRPr lang="en-US" sz="3200">
                <a:cs typeface="Calibri"/>
              </a:endParaRPr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BD0B95EE-FC38-4B58-91A9-7A35A4D4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77810" y="2091409"/>
              <a:ext cx="602072" cy="602072"/>
            </a:xfrm>
            <a:prstGeom prst="rect">
              <a:avLst/>
            </a:prstGeom>
          </p:spPr>
        </p:pic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C30648-3220-4F94-B576-5AE42CB3D922}"/>
                </a:ext>
              </a:extLst>
            </p:cNvPr>
            <p:cNvSpPr/>
            <p:nvPr/>
          </p:nvSpPr>
          <p:spPr>
            <a:xfrm>
              <a:off x="1021835" y="1952625"/>
              <a:ext cx="3543300" cy="1890184"/>
            </a:xfrm>
            <a:prstGeom prst="roundRect">
              <a:avLst>
                <a:gd name="adj" fmla="val 2054"/>
              </a:avLst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D24FB8AA-81D3-41F7-BA90-E78F2B1D17F3}"/>
              </a:ext>
            </a:extLst>
          </p:cNvPr>
          <p:cNvSpPr txBox="1"/>
          <p:nvPr/>
        </p:nvSpPr>
        <p:spPr>
          <a:xfrm>
            <a:off x="3156506" y="3876819"/>
            <a:ext cx="49899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+</a:t>
            </a:r>
            <a:endParaRPr lang="en-US" sz="3600">
              <a:cs typeface="Calibri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62ABB05-DBF3-48C6-8C39-60036311A548}"/>
              </a:ext>
            </a:extLst>
          </p:cNvPr>
          <p:cNvCxnSpPr>
            <a:cxnSpLocks/>
          </p:cNvCxnSpPr>
          <p:nvPr/>
        </p:nvCxnSpPr>
        <p:spPr>
          <a:xfrm>
            <a:off x="6600825" y="3797821"/>
            <a:ext cx="923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C8B007BB-ABEE-433D-8A02-C7E547EE1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62" y="4260137"/>
            <a:ext cx="2381674" cy="21956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6979DBC-030F-4822-8DA8-E1F7C4FB7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7017" t="47193" r="747" b="3833"/>
          <a:stretch/>
        </p:blipFill>
        <p:spPr>
          <a:xfrm>
            <a:off x="4729848" y="3354540"/>
            <a:ext cx="1083062" cy="1168717"/>
          </a:xfrm>
          <a:prstGeom prst="rect">
            <a:avLst/>
          </a:prstGeom>
        </p:spPr>
      </p:pic>
      <p:pic>
        <p:nvPicPr>
          <p:cNvPr id="1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F90B74EC-BBEC-449A-AFBF-A84FA4A118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43" t="11833" b="18593"/>
          <a:stretch/>
        </p:blipFill>
        <p:spPr>
          <a:xfrm>
            <a:off x="8174853" y="2072577"/>
            <a:ext cx="2566457" cy="3086096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516509FA-24EB-440E-84A8-C9E294A67C9E}"/>
              </a:ext>
            </a:extLst>
          </p:cNvPr>
          <p:cNvSpPr txBox="1"/>
          <p:nvPr/>
        </p:nvSpPr>
        <p:spPr>
          <a:xfrm>
            <a:off x="6513963" y="3092405"/>
            <a:ext cx="109764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Verify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4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CA6A-6178-4F03-91FC-1769D0EE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Signing Problem</a:t>
            </a:r>
            <a:endParaRPr lang="en-US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63226B-703B-44A7-82E9-E7954D7A6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40" y="1579635"/>
            <a:ext cx="10487025" cy="4324350"/>
          </a:xfrm>
        </p:spPr>
      </p:pic>
    </p:spTree>
    <p:extLst>
      <p:ext uri="{BB962C8B-B14F-4D97-AF65-F5344CB8AC3E}">
        <p14:creationId xmlns:p14="http://schemas.microsoft.com/office/powerpoint/2010/main" val="3567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844D-015A-483E-A442-F6A99B48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Solution: Blockchain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BE8D28-3BFD-4B0E-A18A-D048E47D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483" y="950260"/>
            <a:ext cx="10485216" cy="13494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>
                <a:cs typeface="Calibri"/>
              </a:rPr>
              <a:t>All transactions stored in a blockchain, avoids double spending</a:t>
            </a:r>
          </a:p>
          <a:p>
            <a:pPr>
              <a:buFont typeface="Arial"/>
              <a:buChar char="•"/>
            </a:pPr>
            <a:r>
              <a:rPr lang="en-US">
                <a:cs typeface="Calibri"/>
              </a:rPr>
              <a:t>Network is programmed to accept longest blockchain</a:t>
            </a:r>
          </a:p>
          <a:p>
            <a:pPr>
              <a:buFont typeface="Arial"/>
              <a:buChar char="•"/>
            </a:pPr>
            <a:r>
              <a:rPr lang="en-US">
                <a:cs typeface="Calibri"/>
              </a:rPr>
              <a:t>How do we stop people from rewriting?</a:t>
            </a:r>
            <a:endParaRPr lang="en-US"/>
          </a:p>
          <a:p>
            <a:pPr algn="ctr"/>
            <a:endParaRPr lang="en-US">
              <a:cs typeface="Calibri"/>
            </a:endParaRPr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813864-7966-427E-8C49-72EBD338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533" y="2363492"/>
            <a:ext cx="7309056" cy="39777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4789F3-A503-4587-BE90-6AC05C75562B}"/>
              </a:ext>
            </a:extLst>
          </p:cNvPr>
          <p:cNvSpPr txBox="1"/>
          <p:nvPr/>
        </p:nvSpPr>
        <p:spPr>
          <a:xfrm>
            <a:off x="112376" y="6478580"/>
            <a:ext cx="449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Y. </a:t>
            </a:r>
            <a:r>
              <a:rPr lang="en-GB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Brikman</a:t>
            </a: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, Bitcoin Block Chain Verified. 2016</a:t>
            </a:r>
          </a:p>
        </p:txBody>
      </p:sp>
    </p:spTree>
    <p:extLst>
      <p:ext uri="{BB962C8B-B14F-4D97-AF65-F5344CB8AC3E}">
        <p14:creationId xmlns:p14="http://schemas.microsoft.com/office/powerpoint/2010/main" val="24365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FB69-6430-4C85-813B-C757CD54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Hashing function</a:t>
            </a:r>
            <a:endParaRPr lang="en-U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23F334F-6905-4AB5-AFEB-DC631B60F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6500" y="1255102"/>
            <a:ext cx="7239000" cy="4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844D-015A-483E-A442-F6A99B48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Proof of Work</a:t>
            </a:r>
            <a:endParaRPr lang="en-US"/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813864-7966-427E-8C49-72EBD338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6534" y="1609436"/>
            <a:ext cx="7309056" cy="39777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4789F3-A503-4587-BE90-6AC05C75562B}"/>
              </a:ext>
            </a:extLst>
          </p:cNvPr>
          <p:cNvSpPr txBox="1"/>
          <p:nvPr/>
        </p:nvSpPr>
        <p:spPr>
          <a:xfrm>
            <a:off x="112376" y="6478580"/>
            <a:ext cx="449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Y. </a:t>
            </a:r>
            <a:r>
              <a:rPr lang="en-GB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Brikman</a:t>
            </a: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, Bitcoin Block Chain Verified. 2016</a:t>
            </a:r>
          </a:p>
        </p:txBody>
      </p:sp>
    </p:spTree>
    <p:extLst>
      <p:ext uri="{BB962C8B-B14F-4D97-AF65-F5344CB8AC3E}">
        <p14:creationId xmlns:p14="http://schemas.microsoft.com/office/powerpoint/2010/main" val="6524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B7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">
      <a:majorFont>
        <a:latin typeface="Helvetica LT Light"/>
        <a:ea typeface=""/>
        <a:cs typeface=""/>
      </a:majorFont>
      <a:minorFont>
        <a:latin typeface="Helvetica L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1239</Words>
  <Application>Microsoft Office PowerPoint</Application>
  <PresentationFormat>Widescreen</PresentationFormat>
  <Paragraphs>231</Paragraphs>
  <Slides>33</Slides>
  <Notes>10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CryptoNote</vt:lpstr>
      <vt:lpstr>Cryptocurrencies</vt:lpstr>
      <vt:lpstr>Introduction</vt:lpstr>
      <vt:lpstr>Use Private key to Sign Transaction</vt:lpstr>
      <vt:lpstr>Public Key used to Verify</vt:lpstr>
      <vt:lpstr>Double Signing Problem</vt:lpstr>
      <vt:lpstr>Solution: Blockchain</vt:lpstr>
      <vt:lpstr>Hashing function</vt:lpstr>
      <vt:lpstr>Proof of Work</vt:lpstr>
      <vt:lpstr>Use Private key to Sign Transaction</vt:lpstr>
      <vt:lpstr>Public Key can be used to Verify</vt:lpstr>
      <vt:lpstr>Double Signing Problem</vt:lpstr>
      <vt:lpstr>Solution: Blockchain</vt:lpstr>
      <vt:lpstr>Hashing function</vt:lpstr>
      <vt:lpstr>Proof of Work</vt:lpstr>
      <vt:lpstr>Problems</vt:lpstr>
      <vt:lpstr>Definitions</vt:lpstr>
      <vt:lpstr>How CryptoNote works</vt:lpstr>
      <vt:lpstr>Unlinkable Payment</vt:lpstr>
      <vt:lpstr>Verification: Ring Signatures</vt:lpstr>
      <vt:lpstr>One time ring signature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CryptoNote - Summary</vt:lpstr>
      <vt:lpstr>CryptoNote - Summary</vt:lpstr>
      <vt:lpstr>Further Considerations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Sanmiguel Gimeno, Jorge</cp:lastModifiedBy>
  <cp:revision>8</cp:revision>
  <dcterms:created xsi:type="dcterms:W3CDTF">2013-07-15T20:26:40Z</dcterms:created>
  <dcterms:modified xsi:type="dcterms:W3CDTF">2020-12-21T19:29:53Z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https://imperiallondon-my.sharepoint.com/personal/js5415_ic_ac_uk/Documents/Coding%20Theory/CryptoNote.pptx</vt:lpwstr>
  </property>
</Properties>
</file>